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86"/>
  </p:notesMasterIdLst>
  <p:sldIdLst>
    <p:sldId id="445" r:id="rId2"/>
    <p:sldId id="401" r:id="rId3"/>
    <p:sldId id="258" r:id="rId4"/>
    <p:sldId id="375" r:id="rId5"/>
    <p:sldId id="280" r:id="rId6"/>
    <p:sldId id="331" r:id="rId7"/>
    <p:sldId id="387" r:id="rId8"/>
    <p:sldId id="309" r:id="rId9"/>
    <p:sldId id="263" r:id="rId10"/>
    <p:sldId id="301" r:id="rId11"/>
    <p:sldId id="302" r:id="rId12"/>
    <p:sldId id="372" r:id="rId13"/>
    <p:sldId id="305" r:id="rId14"/>
    <p:sldId id="307" r:id="rId15"/>
    <p:sldId id="308" r:id="rId16"/>
    <p:sldId id="336" r:id="rId17"/>
    <p:sldId id="337" r:id="rId18"/>
    <p:sldId id="338" r:id="rId19"/>
    <p:sldId id="339" r:id="rId20"/>
    <p:sldId id="342" r:id="rId21"/>
    <p:sldId id="295" r:id="rId22"/>
    <p:sldId id="438" r:id="rId23"/>
    <p:sldId id="366" r:id="rId24"/>
    <p:sldId id="446" r:id="rId25"/>
    <p:sldId id="447" r:id="rId26"/>
    <p:sldId id="268" r:id="rId27"/>
    <p:sldId id="419" r:id="rId28"/>
    <p:sldId id="420" r:id="rId29"/>
    <p:sldId id="269" r:id="rId30"/>
    <p:sldId id="290" r:id="rId31"/>
    <p:sldId id="367" r:id="rId32"/>
    <p:sldId id="360" r:id="rId33"/>
    <p:sldId id="361" r:id="rId34"/>
    <p:sldId id="362" r:id="rId35"/>
    <p:sldId id="383" r:id="rId36"/>
    <p:sldId id="271" r:id="rId37"/>
    <p:sldId id="326" r:id="rId38"/>
    <p:sldId id="422" r:id="rId39"/>
    <p:sldId id="423" r:id="rId40"/>
    <p:sldId id="421" r:id="rId41"/>
    <p:sldId id="272" r:id="rId42"/>
    <p:sldId id="443" r:id="rId43"/>
    <p:sldId id="373" r:id="rId44"/>
    <p:sldId id="442" r:id="rId45"/>
    <p:sldId id="368" r:id="rId46"/>
    <p:sldId id="369" r:id="rId47"/>
    <p:sldId id="377" r:id="rId48"/>
    <p:sldId id="441" r:id="rId49"/>
    <p:sldId id="378" r:id="rId50"/>
    <p:sldId id="379" r:id="rId51"/>
    <p:sldId id="464" r:id="rId52"/>
    <p:sldId id="434" r:id="rId53"/>
    <p:sldId id="320" r:id="rId54"/>
    <p:sldId id="370" r:id="rId55"/>
    <p:sldId id="273" r:id="rId56"/>
    <p:sldId id="327" r:id="rId57"/>
    <p:sldId id="328" r:id="rId58"/>
    <p:sldId id="448" r:id="rId59"/>
    <p:sldId id="330" r:id="rId60"/>
    <p:sldId id="346" r:id="rId61"/>
    <p:sldId id="364" r:id="rId62"/>
    <p:sldId id="348" r:id="rId63"/>
    <p:sldId id="384" r:id="rId64"/>
    <p:sldId id="440" r:id="rId65"/>
    <p:sldId id="414" r:id="rId66"/>
    <p:sldId id="454" r:id="rId67"/>
    <p:sldId id="455" r:id="rId68"/>
    <p:sldId id="456" r:id="rId69"/>
    <p:sldId id="457" r:id="rId70"/>
    <p:sldId id="458" r:id="rId71"/>
    <p:sldId id="459" r:id="rId72"/>
    <p:sldId id="460" r:id="rId73"/>
    <p:sldId id="461" r:id="rId74"/>
    <p:sldId id="462" r:id="rId75"/>
    <p:sldId id="463" r:id="rId76"/>
    <p:sldId id="435" r:id="rId77"/>
    <p:sldId id="449" r:id="rId78"/>
    <p:sldId id="450" r:id="rId79"/>
    <p:sldId id="451" r:id="rId80"/>
    <p:sldId id="321" r:id="rId81"/>
    <p:sldId id="385" r:id="rId82"/>
    <p:sldId id="291" r:id="rId83"/>
    <p:sldId id="374" r:id="rId84"/>
    <p:sldId id="415" r:id="rId85"/>
  </p:sldIdLst>
  <p:sldSz cx="12192000" cy="6858000"/>
  <p:notesSz cx="6858000" cy="15430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61B4"/>
    <a:srgbClr val="00CC00"/>
    <a:srgbClr val="3075BA"/>
    <a:srgbClr val="33CC33"/>
    <a:srgbClr val="E8F9E8"/>
    <a:srgbClr val="FF5050"/>
    <a:srgbClr val="FBE5D6"/>
    <a:srgbClr val="2E6FB0"/>
    <a:srgbClr val="DEEBF7"/>
    <a:srgbClr val="C7F0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56" autoAdjust="0"/>
    <p:restoredTop sz="96489" autoAdjust="0"/>
  </p:normalViewPr>
  <p:slideViewPr>
    <p:cSldViewPr snapToGrid="0">
      <p:cViewPr varScale="1">
        <p:scale>
          <a:sx n="69" d="100"/>
          <a:sy n="69" d="100"/>
        </p:scale>
        <p:origin x="584" y="48"/>
      </p:cViewPr>
      <p:guideLst>
        <p:guide orient="horz" pos="4320"/>
        <p:guide pos="384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7AC9F4-C18A-4AAE-A4C5-5EC03AC0D571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B0859-3CF9-4522-8BD4-7CFA1BC87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467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2283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866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575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4412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632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055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68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8057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>
              <a:latin typeface="Calibri"/>
              <a:ea typeface="游ゴシック"/>
              <a:cs typeface="Calibr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4821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0821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等线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031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0010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等线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1500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等线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4122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8971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9404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2170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1584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6749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753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5488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087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4800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3800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8965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966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249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1904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5614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4454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9794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0996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>
              <a:latin typeface="Calibri"/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9763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8697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8437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1693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9109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>
              <a:latin typeface="Calibri"/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1036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>
              <a:latin typeface="Calibri"/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80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>
              <a:ea typeface="游ゴシック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8961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>
              <a:ea typeface="游ゴシック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8171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>
              <a:ea typeface="游ゴシック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6642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>
              <a:ea typeface="游ゴシック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3211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>
              <a:ea typeface="游ゴシック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071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>
              <a:latin typeface="Calibri"/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5124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>
              <a:ea typeface="游ゴシック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9244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53919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>
              <a:latin typeface="Calibri"/>
              <a:ea typeface="游ゴシック"/>
              <a:cs typeface="Calibr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7690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>
              <a:latin typeface="Calibri"/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824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dirty="0">
              <a:latin typeface="Calibri"/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1615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>
              <a:latin typeface="Calibri"/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5696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>
              <a:latin typeface="Calibri"/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912542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>
              <a:latin typeface="Calibri"/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7207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87375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>
              <a:latin typeface="Calibri"/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597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09557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17325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92143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30140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73233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06226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7363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13547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046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190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059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741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759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160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543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763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1789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025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091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420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991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453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965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1269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6F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2" r="1587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6860165"/>
          </a:xfrm>
          <a:prstGeom prst="rect">
            <a:avLst/>
          </a:prstGeom>
          <a:solidFill>
            <a:srgbClr val="2E6FB0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3">
            <a:extLst>
              <a:ext uri="{FF2B5EF4-FFF2-40B4-BE49-F238E27FC236}">
                <a16:creationId xmlns:a16="http://schemas.microsoft.com/office/drawing/2014/main" id="{C0F212FA-8989-4B7C-B1E3-8149052EDFA8}"/>
              </a:ext>
            </a:extLst>
          </p:cNvPr>
          <p:cNvSpPr txBox="1"/>
          <p:nvPr/>
        </p:nvSpPr>
        <p:spPr>
          <a:xfrm>
            <a:off x="2414727" y="2172737"/>
            <a:ext cx="7376973" cy="861774"/>
          </a:xfrm>
          <a:prstGeom prst="rect">
            <a:avLst/>
          </a:prstGeom>
          <a:noFill/>
          <a:effectLst>
            <a:outerShdw blurRad="50800" dist="50800" dir="5400000" algn="t" rotWithShape="0">
              <a:srgbClr val="15427D">
                <a:alpha val="79000"/>
              </a:srgbClr>
            </a:outerShdw>
          </a:effectLst>
        </p:spPr>
        <p:txBody>
          <a:bodyPr wrap="square" rtlCol="0" anchor="t">
            <a:spAutoFit/>
          </a:bodyPr>
          <a:lstStyle/>
          <a:p>
            <a:pPr algn="ctr"/>
            <a:r>
              <a:rPr lang="zh-CN" sz="5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分布式</a:t>
            </a:r>
            <a:r>
              <a:rPr lang="zh-CN" altLang="en-US" sz="5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协调</a:t>
            </a:r>
            <a:r>
              <a:rPr lang="zh-CN" sz="5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原理</a:t>
            </a:r>
            <a:r>
              <a:rPr lang="zh-CN" altLang="en-US" sz="5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与</a:t>
            </a:r>
            <a:r>
              <a:rPr lang="zh-CN" altLang="en-US" sz="5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</a:t>
            </a:r>
          </a:p>
        </p:txBody>
      </p:sp>
      <p:sp>
        <p:nvSpPr>
          <p:cNvPr id="7" name="文本框 3">
            <a:extLst>
              <a:ext uri="{FF2B5EF4-FFF2-40B4-BE49-F238E27FC236}">
                <a16:creationId xmlns:a16="http://schemas.microsoft.com/office/drawing/2014/main" id="{75857D1D-729C-4DE3-AB87-E94CFD3DD841}"/>
              </a:ext>
            </a:extLst>
          </p:cNvPr>
          <p:cNvSpPr txBox="1"/>
          <p:nvPr/>
        </p:nvSpPr>
        <p:spPr>
          <a:xfrm>
            <a:off x="5065432" y="4564771"/>
            <a:ext cx="207556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朱卫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3">
            <a:extLst>
              <a:ext uri="{FF2B5EF4-FFF2-40B4-BE49-F238E27FC236}">
                <a16:creationId xmlns:a16="http://schemas.microsoft.com/office/drawing/2014/main" id="{C0F212FA-8989-4B7C-B1E3-8149052EDFA8}"/>
              </a:ext>
            </a:extLst>
          </p:cNvPr>
          <p:cNvSpPr txBox="1"/>
          <p:nvPr/>
        </p:nvSpPr>
        <p:spPr>
          <a:xfrm>
            <a:off x="1610246" y="3285154"/>
            <a:ext cx="899425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000" cap="all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  Distributed Coordination Principles and Practices  ——</a:t>
            </a:r>
            <a:endParaRPr lang="zh-CN" altLang="en-US" sz="2000" b="1" cap="all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7518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下箭头 17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下箭头 18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下箭头 21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262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927107" y="4345025"/>
            <a:ext cx="192505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追赶式恢复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下箭头 19"/>
          <p:cNvSpPr/>
          <p:nvPr/>
        </p:nvSpPr>
        <p:spPr>
          <a:xfrm>
            <a:off x="479658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370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958040" y="4345025"/>
            <a:ext cx="241594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8467013" y="4345025"/>
            <a:ext cx="24156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选举新的主节点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主节点失效（节点切换）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下箭头 25"/>
          <p:cNvSpPr/>
          <p:nvPr/>
        </p:nvSpPr>
        <p:spPr>
          <a:xfrm>
            <a:off x="7065814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下箭头 26"/>
          <p:cNvSpPr/>
          <p:nvPr/>
        </p:nvSpPr>
        <p:spPr>
          <a:xfrm>
            <a:off x="957461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927107" y="4345025"/>
            <a:ext cx="192505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追赶式恢复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下箭头 19"/>
          <p:cNvSpPr/>
          <p:nvPr/>
        </p:nvSpPr>
        <p:spPr>
          <a:xfrm>
            <a:off x="479658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782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958040" y="4345025"/>
            <a:ext cx="241594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8467013" y="4345025"/>
            <a:ext cx="24156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选举新的主节点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958040" y="5283695"/>
            <a:ext cx="30240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检测失效超时时间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主节点失效（节点切换）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下箭头 25"/>
          <p:cNvSpPr/>
          <p:nvPr/>
        </p:nvSpPr>
        <p:spPr>
          <a:xfrm>
            <a:off x="7065814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下箭头 26"/>
          <p:cNvSpPr/>
          <p:nvPr/>
        </p:nvSpPr>
        <p:spPr>
          <a:xfrm>
            <a:off x="957461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下箭头 27"/>
          <p:cNvSpPr/>
          <p:nvPr/>
        </p:nvSpPr>
        <p:spPr>
          <a:xfrm>
            <a:off x="7065814" y="516304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927107" y="4345025"/>
            <a:ext cx="192505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追赶式恢复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下箭头 19"/>
          <p:cNvSpPr/>
          <p:nvPr/>
        </p:nvSpPr>
        <p:spPr>
          <a:xfrm>
            <a:off x="479658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443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958040" y="4345025"/>
            <a:ext cx="241594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8467013" y="4345025"/>
            <a:ext cx="24156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选举新的主节点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主节点失效（节点切换）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下箭头 25"/>
          <p:cNvSpPr/>
          <p:nvPr/>
        </p:nvSpPr>
        <p:spPr>
          <a:xfrm>
            <a:off x="7065814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下箭头 26"/>
          <p:cNvSpPr/>
          <p:nvPr/>
        </p:nvSpPr>
        <p:spPr>
          <a:xfrm>
            <a:off x="957461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下箭头 27"/>
          <p:cNvSpPr/>
          <p:nvPr/>
        </p:nvSpPr>
        <p:spPr>
          <a:xfrm>
            <a:off x="7065814" y="516304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5958040" y="5283695"/>
            <a:ext cx="30240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检测失效超时时间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9080499" y="5283695"/>
            <a:ext cx="180211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脑裂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下箭头 32"/>
          <p:cNvSpPr/>
          <p:nvPr/>
        </p:nvSpPr>
        <p:spPr>
          <a:xfrm>
            <a:off x="9881359" y="516304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3927107" y="4345025"/>
            <a:ext cx="192505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追赶式恢复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下箭头 33"/>
          <p:cNvSpPr/>
          <p:nvPr/>
        </p:nvSpPr>
        <p:spPr>
          <a:xfrm>
            <a:off x="479658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110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958040" y="4345025"/>
            <a:ext cx="241594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8467013" y="4345025"/>
            <a:ext cx="24156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选举新的主节点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9080499" y="5283695"/>
            <a:ext cx="1802113" cy="828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Q4</a:t>
            </a:r>
            <a:r>
              <a:rPr lang="zh-CN" altLang="en-US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：脑裂</a:t>
            </a:r>
            <a:endParaRPr lang="en-US" altLang="zh-CN" sz="2000" dirty="0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主节点失效（节点切换）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Q1</a:t>
            </a:r>
            <a:r>
              <a:rPr lang="zh-CN" altLang="en-US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：复制滞后</a:t>
            </a:r>
            <a:endParaRPr lang="en-US" altLang="zh-CN" sz="2000" dirty="0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Q2</a:t>
            </a:r>
            <a:r>
              <a:rPr lang="zh-CN" altLang="en-US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：节点失效</a:t>
            </a:r>
            <a:endParaRPr lang="en-US" altLang="zh-CN" sz="2000" dirty="0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下箭头 25"/>
          <p:cNvSpPr/>
          <p:nvPr/>
        </p:nvSpPr>
        <p:spPr>
          <a:xfrm>
            <a:off x="7065814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下箭头 26"/>
          <p:cNvSpPr/>
          <p:nvPr/>
        </p:nvSpPr>
        <p:spPr>
          <a:xfrm>
            <a:off x="957461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5958040" y="5283695"/>
            <a:ext cx="3024000" cy="828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Q3</a:t>
            </a:r>
            <a:r>
              <a:rPr lang="zh-CN" altLang="en-US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：失效超时时间</a:t>
            </a:r>
            <a:endParaRPr lang="en-US" altLang="zh-CN" sz="2000" dirty="0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下箭头 28"/>
          <p:cNvSpPr/>
          <p:nvPr/>
        </p:nvSpPr>
        <p:spPr>
          <a:xfrm>
            <a:off x="7065814" y="516304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下箭头 29"/>
          <p:cNvSpPr/>
          <p:nvPr/>
        </p:nvSpPr>
        <p:spPr>
          <a:xfrm>
            <a:off x="9881359" y="516304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3927107" y="4345025"/>
            <a:ext cx="192505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追赶式恢复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下箭头 31"/>
          <p:cNvSpPr/>
          <p:nvPr/>
        </p:nvSpPr>
        <p:spPr>
          <a:xfrm>
            <a:off x="479658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云形标注 3"/>
          <p:cNvSpPr/>
          <p:nvPr/>
        </p:nvSpPr>
        <p:spPr>
          <a:xfrm>
            <a:off x="1040631" y="4576009"/>
            <a:ext cx="3157800" cy="1838650"/>
          </a:xfrm>
          <a:prstGeom prst="cloudCallout">
            <a:avLst>
              <a:gd name="adj1" fmla="val -41102"/>
              <a:gd name="adj2" fmla="val 575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如果将问题延伸到更通用的分布式系统中，会有</a:t>
            </a:r>
            <a:r>
              <a:rPr lang="zh-CN" altLang="en-US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更多挑战</a:t>
            </a:r>
            <a:r>
              <a:rPr lang="en-US" altLang="zh-CN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altLang="zh-CN" sz="1600" dirty="0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613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38" y="2447486"/>
            <a:ext cx="3655757" cy="206992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800600" y="0"/>
            <a:ext cx="7391400" cy="68580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37354" y="1943101"/>
            <a:ext cx="28428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不可靠的网络</a:t>
            </a:r>
            <a:endParaRPr lang="en-US" altLang="zh-CN" sz="2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60805" y="1843950"/>
            <a:ext cx="674173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请求可能已经丢失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（例如有人拔掉网线）</a:t>
            </a: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远程接收节点可能已经失效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（例如崩溃、关机）</a:t>
            </a: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远程接收节点可能暂时无法响应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（例如长时间垃圾回收）</a:t>
            </a: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远程接收节点已经完成处理，但回复却在网络中丢失</a:t>
            </a:r>
          </a:p>
        </p:txBody>
      </p:sp>
      <p:sp>
        <p:nvSpPr>
          <p:cNvPr id="8" name="文本框 3">
            <a:extLst>
              <a:ext uri="{FF2B5EF4-FFF2-40B4-BE49-F238E27FC236}">
                <a16:creationId xmlns:a16="http://schemas.microsoft.com/office/drawing/2014/main" id="{73ADF7D1-81B5-41CC-8D5A-B1D61B66E3A8}"/>
              </a:ext>
            </a:extLst>
          </p:cNvPr>
          <p:cNvSpPr txBox="1"/>
          <p:nvPr/>
        </p:nvSpPr>
        <p:spPr>
          <a:xfrm>
            <a:off x="655031" y="4509024"/>
            <a:ext cx="3598819" cy="7875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动态分配网络宽带的方式，请求出现排队，响应超时等各种情况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974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84" y="2532199"/>
            <a:ext cx="3569975" cy="260345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800600" y="0"/>
            <a:ext cx="7391400" cy="68580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37354" y="1943101"/>
            <a:ext cx="28428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不可靠的时钟</a:t>
            </a:r>
            <a:endParaRPr lang="en-US" altLang="zh-CN" sz="2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74329" y="1943101"/>
            <a:ext cx="4544636" cy="2269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Clr>
                <a:srgbClr val="FF7C80"/>
              </a:buCl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NTP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同步受限于当时的网络环境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50000"/>
              </a:lnSpc>
              <a:buClr>
                <a:srgbClr val="FF7C80"/>
              </a:buCl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NTP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服务器本身问题</a:t>
            </a:r>
          </a:p>
          <a:p>
            <a:pPr marL="285750" indent="-285750">
              <a:lnSpc>
                <a:spcPct val="250000"/>
              </a:lnSpc>
              <a:buClr>
                <a:srgbClr val="FF7C80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时钟漂移</a:t>
            </a:r>
          </a:p>
        </p:txBody>
      </p:sp>
    </p:spTree>
    <p:extLst>
      <p:ext uri="{BB962C8B-B14F-4D97-AF65-F5344CB8AC3E}">
        <p14:creationId xmlns:p14="http://schemas.microsoft.com/office/powerpoint/2010/main" val="1386161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62" y="2381238"/>
            <a:ext cx="3283938" cy="244503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800600" y="0"/>
            <a:ext cx="7391400" cy="68580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37354" y="1943101"/>
            <a:ext cx="28428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拜占庭故障</a:t>
            </a:r>
            <a:endParaRPr lang="en-US" altLang="zh-CN" sz="2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83564" y="1414406"/>
            <a:ext cx="674173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航天航空领域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FF7C80"/>
              </a:buClr>
              <a:buSzPct val="200000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    飞行控制系统由于辐射发生故障，行为不可预知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FF7C80"/>
              </a:buClr>
              <a:buSzPct val="200000"/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FF7C80"/>
              </a:buClr>
              <a:buSzPct val="200000"/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FF7C80"/>
              </a:buClr>
              <a:buSzPct val="200000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去中心化，让互不信任的人就某项交易达成一致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FF7C80"/>
              </a:buClr>
              <a:buSzPct val="200000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POW - 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工作量证明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：比特币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POW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获得记账权</a:t>
            </a:r>
            <a:endParaRPr lang="zh-CN" altLang="en-US" sz="2000" dirty="0"/>
          </a:p>
        </p:txBody>
      </p:sp>
      <p:sp>
        <p:nvSpPr>
          <p:cNvPr id="8" name="文本框 3">
            <a:extLst>
              <a:ext uri="{FF2B5EF4-FFF2-40B4-BE49-F238E27FC236}">
                <a16:creationId xmlns:a16="http://schemas.microsoft.com/office/drawing/2014/main" id="{73ADF7D1-81B5-41CC-8D5A-B1D61B66E3A8}"/>
              </a:ext>
            </a:extLst>
          </p:cNvPr>
          <p:cNvSpPr txBox="1"/>
          <p:nvPr/>
        </p:nvSpPr>
        <p:spPr>
          <a:xfrm>
            <a:off x="1413157" y="4750557"/>
            <a:ext cx="227174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某些节点不遵从协议，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恶意攻击，干扰网络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533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700" y="1561988"/>
            <a:ext cx="7822899" cy="5162662"/>
          </a:xfrm>
          <a:prstGeom prst="rect">
            <a:avLst/>
          </a:prstGeom>
          <a:solidFill>
            <a:schemeClr val="tx1">
              <a:alpha val="0"/>
            </a:schemeClr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845394" y="923249"/>
            <a:ext cx="49077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分布式系统存在的问题：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087100" y="479336"/>
            <a:ext cx="1104900" cy="69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371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61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75425" y="1139594"/>
            <a:ext cx="470135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分布式系统的挑战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共识机制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工程实践</a:t>
            </a:r>
          </a:p>
        </p:txBody>
      </p:sp>
      <p:sp>
        <p:nvSpPr>
          <p:cNvPr id="3" name="矩形 2"/>
          <p:cNvSpPr/>
          <p:nvPr/>
        </p:nvSpPr>
        <p:spPr>
          <a:xfrm>
            <a:off x="3775636" y="1834620"/>
            <a:ext cx="129613" cy="4482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111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700" y="1561988"/>
            <a:ext cx="7822899" cy="5162662"/>
          </a:xfrm>
          <a:prstGeom prst="rect">
            <a:avLst/>
          </a:prstGeom>
          <a:solidFill>
            <a:schemeClr val="tx1">
              <a:alpha val="0"/>
            </a:schemeClr>
          </a:solidFill>
          <a:effectLst>
            <a:outerShdw blurRad="6350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845394" y="923249"/>
            <a:ext cx="49077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分布式系统存在的问题：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3093612"/>
            <a:ext cx="12192000" cy="1955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30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墨菲定律 </a:t>
            </a:r>
            <a:r>
              <a:rPr lang="en-US" altLang="zh-CN" sz="32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32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所有可能出错的事情一定会出错</a:t>
            </a:r>
            <a:r>
              <a:rPr lang="en-US" altLang="zh-CN" sz="32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5303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4">
            <a:extLst>
              <a:ext uri="{FF2B5EF4-FFF2-40B4-BE49-F238E27FC236}">
                <a16:creationId xmlns:a16="http://schemas.microsoft.com/office/drawing/2014/main" id="{20863B10-1E8F-4728-95D8-A24FB2269FD0}"/>
              </a:ext>
            </a:extLst>
          </p:cNvPr>
          <p:cNvSpPr txBox="1"/>
          <p:nvPr/>
        </p:nvSpPr>
        <p:spPr>
          <a:xfrm>
            <a:off x="1768848" y="2446822"/>
            <a:ext cx="5546352" cy="12926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如何在复杂的分布式环境下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做有意义的事情呢？</a:t>
            </a:r>
            <a:endParaRPr lang="en-US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51" y="1409654"/>
            <a:ext cx="4630369" cy="371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56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约束条件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5395" y="1519367"/>
            <a:ext cx="111688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可确认节点失效</a:t>
            </a:r>
            <a:r>
              <a: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假设节点可能会崩溃，并且会在一段时间后可确认超时失效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网络和时钟较稳定：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假设进程暂停和时钟漂移有上界，大多数情况下，进程和网络都比较稳定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无拜占庭故障：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假设无拜占庭故障，所有节点都由一个可信任的组织控制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1416721" y="3279310"/>
            <a:ext cx="9938842" cy="3270169"/>
            <a:chOff x="1416721" y="3279310"/>
            <a:chExt cx="9938842" cy="3270169"/>
          </a:xfrm>
        </p:grpSpPr>
        <p:sp>
          <p:nvSpPr>
            <p:cNvPr id="10" name="文本框 9"/>
            <p:cNvSpPr txBox="1"/>
            <p:nvPr/>
          </p:nvSpPr>
          <p:spPr>
            <a:xfrm>
              <a:off x="1416721" y="4514420"/>
              <a:ext cx="6063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在这种约束条件下，我们期望能够解决什么问题呢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? </a:t>
              </a: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5233" y="3279310"/>
              <a:ext cx="4080330" cy="32701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41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692" y="1554692"/>
            <a:ext cx="3748617" cy="374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98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845395" y="1196100"/>
            <a:ext cx="111688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因果和顺序：在分布式系统中，多个节点由于网络和时间的复杂性，需要确保顺序和因果关系。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可线性化：使得整个系统看起来好像只有一个数据副本，符合顺序和因果关系。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因果和顺序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可线性化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508" y="2447753"/>
            <a:ext cx="8170983" cy="405641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267901" y="4771382"/>
            <a:ext cx="583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58629" y="3049262"/>
            <a:ext cx="583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ea"/>
              <a:buAutoNum type="circleNumDbPlain" startAt="2"/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06999" y="3773871"/>
            <a:ext cx="583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ea"/>
              <a:buAutoNum type="circleNumDbPlain" startAt="3"/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86435" y="4055951"/>
            <a:ext cx="583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ea"/>
              <a:buAutoNum type="circleNumDbPlain" startAt="4"/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488654" y="3772688"/>
            <a:ext cx="583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ea"/>
              <a:buAutoNum type="circleNumDbPlain" startAt="5"/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906230" y="4494247"/>
            <a:ext cx="583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ea"/>
              <a:buAutoNum type="circleNumDbPlain" startAt="6"/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435180" y="4773142"/>
            <a:ext cx="583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ea"/>
              <a:buAutoNum type="circleNumDbPlain" startAt="7"/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721383" y="4047823"/>
            <a:ext cx="583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ea"/>
              <a:buAutoNum type="circleNumDbPlain" startAt="8"/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02719" y="2937290"/>
            <a:ext cx="583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ea"/>
              <a:buAutoNum type="circleNumDbPlain" startAt="9"/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47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845395" y="1196100"/>
            <a:ext cx="111688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因果和顺序：在分布式系统中，多个节点由于网络和时间的复杂性，需要确保顺序和因果关系。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可线性化：使得整个系统看起来好像只有一个数据副本，符合顺序和因果关系。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因果和顺序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可线性化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508" y="2447753"/>
            <a:ext cx="8170983" cy="405641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267901" y="4771382"/>
            <a:ext cx="583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58629" y="3049262"/>
            <a:ext cx="583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ea"/>
              <a:buAutoNum type="circleNumDbPlain" startAt="2"/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06999" y="3773871"/>
            <a:ext cx="583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ea"/>
              <a:buAutoNum type="circleNumDbPlain" startAt="3"/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86435" y="4055951"/>
            <a:ext cx="583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ea"/>
              <a:buAutoNum type="circleNumDbPlain" startAt="4"/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488654" y="3772688"/>
            <a:ext cx="583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ea"/>
              <a:buAutoNum type="circleNumDbPlain" startAt="5"/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906230" y="4494247"/>
            <a:ext cx="583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ea"/>
              <a:buAutoNum type="circleNumDbPlain" startAt="6"/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435180" y="4773142"/>
            <a:ext cx="583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ea"/>
              <a:buAutoNum type="circleNumDbPlain" startAt="7"/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721383" y="4047823"/>
            <a:ext cx="583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ea"/>
              <a:buAutoNum type="circleNumDbPlain" startAt="8"/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02719" y="2937290"/>
            <a:ext cx="583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rgbClr val="C00000"/>
              </a:buClr>
              <a:buFont typeface="+mj-ea"/>
              <a:buAutoNum type="circleNumDbPlain" startAt="9"/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572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45391" y="2641024"/>
            <a:ext cx="103194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单节点执行事务时，要么全部成功，要么全部失败，希望在多节点上也能满足原子性。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5393" y="4065857"/>
            <a:ext cx="1031948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客户端争夺锁时，要决定其中的一个成功，其他失败。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45395" y="5543233"/>
            <a:ext cx="1031948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确定哪些节点处于活动状态，让所有节点就节点的存活状态达成一致。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因果和顺序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可线性化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45395" y="2156023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原子提交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5395" y="3586226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锁与租约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唯一性约束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45395" y="5050790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协调服务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45392" y="1283558"/>
            <a:ext cx="10319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使得整个系统看起来好像只有一个数据副本，符合顺序和因果关系。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3743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067494" y="1513474"/>
            <a:ext cx="4057011" cy="3939064"/>
            <a:chOff x="3581400" y="698500"/>
            <a:chExt cx="4749800" cy="4594358"/>
          </a:xfrm>
        </p:grpSpPr>
        <p:sp>
          <p:nvSpPr>
            <p:cNvPr id="4" name="泪滴形 3"/>
            <p:cNvSpPr/>
            <p:nvPr/>
          </p:nvSpPr>
          <p:spPr>
            <a:xfrm>
              <a:off x="3581400" y="3187701"/>
              <a:ext cx="2235200" cy="2105157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泪滴形 4"/>
            <p:cNvSpPr/>
            <p:nvPr/>
          </p:nvSpPr>
          <p:spPr>
            <a:xfrm flipH="1">
              <a:off x="6096000" y="3187701"/>
              <a:ext cx="2235200" cy="2105157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泪滴形 5"/>
            <p:cNvSpPr/>
            <p:nvPr/>
          </p:nvSpPr>
          <p:spPr>
            <a:xfrm flipV="1">
              <a:off x="3581400" y="698500"/>
              <a:ext cx="2235200" cy="2235200"/>
            </a:xfrm>
            <a:prstGeom prst="teardrop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泪滴形 6"/>
            <p:cNvSpPr/>
            <p:nvPr/>
          </p:nvSpPr>
          <p:spPr>
            <a:xfrm flipH="1" flipV="1">
              <a:off x="6096000" y="698500"/>
              <a:ext cx="2235200" cy="2235200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925814" y="1534375"/>
              <a:ext cx="14670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因果和顺序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 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可线性化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444591" y="1688263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原子提交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952701" y="3852601"/>
              <a:ext cx="14670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锁与租约 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</a:p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唯一性约束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519090" y="3852601"/>
              <a:ext cx="1210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成员 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 </a:t>
              </a:r>
            </a:p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协调服务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4105621" y="5791284"/>
            <a:ext cx="4010417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让多个节点就某一项提议达成一致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221821" y="2222365"/>
            <a:ext cx="4462374" cy="2866914"/>
            <a:chOff x="5826267" y="1496291"/>
            <a:chExt cx="5224385" cy="3343848"/>
          </a:xfrm>
        </p:grpSpPr>
        <p:grpSp>
          <p:nvGrpSpPr>
            <p:cNvPr id="15" name="组合 14"/>
            <p:cNvGrpSpPr/>
            <p:nvPr/>
          </p:nvGrpSpPr>
          <p:grpSpPr>
            <a:xfrm>
              <a:off x="7706804" y="1496291"/>
              <a:ext cx="3343848" cy="3343848"/>
              <a:chOff x="9114403" y="1481703"/>
              <a:chExt cx="4093597" cy="4093597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9114403" y="1481703"/>
                <a:ext cx="4093597" cy="4093597"/>
              </a:xfrm>
              <a:prstGeom prst="ellipse">
                <a:avLst/>
              </a:prstGeom>
              <a:solidFill>
                <a:srgbClr val="C7F0C6">
                  <a:alpha val="4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9290104" y="1657404"/>
                <a:ext cx="3742194" cy="3742194"/>
              </a:xfrm>
              <a:prstGeom prst="ellipse">
                <a:avLst/>
              </a:prstGeom>
              <a:solidFill>
                <a:srgbClr val="C7F0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5000" b="1" dirty="0">
                    <a:solidFill>
                      <a:srgbClr val="33CC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共  识</a:t>
                </a: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5826267" y="2933206"/>
              <a:ext cx="1080654" cy="550828"/>
              <a:chOff x="5826267" y="2933206"/>
              <a:chExt cx="1080654" cy="550828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5826267" y="2933206"/>
                <a:ext cx="1080654" cy="135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>
                <a:off x="5826267" y="3348073"/>
                <a:ext cx="1080654" cy="135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21" name="文本框 20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约束条件下期望解决的问题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496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-0.21745 0.0037 " pathEditMode="relative" rAng="0" ptsTypes="AA">
                                      <p:cBhvr>
                                        <p:cTn id="13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72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61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75425" y="1139594"/>
            <a:ext cx="470135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分布式系统的挑战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共识机制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工程实践</a:t>
            </a:r>
          </a:p>
        </p:txBody>
      </p:sp>
      <p:sp>
        <p:nvSpPr>
          <p:cNvPr id="3" name="矩形 2"/>
          <p:cNvSpPr/>
          <p:nvPr/>
        </p:nvSpPr>
        <p:spPr>
          <a:xfrm>
            <a:off x="3775636" y="1834620"/>
            <a:ext cx="129613" cy="4482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87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95833E-6 -1.48148E-6 L -0.00013 0.199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4" y="879184"/>
            <a:ext cx="63555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共识算法需要满足以下性质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16604" y="1848890"/>
            <a:ext cx="7570214" cy="1800000"/>
            <a:chOff x="1316604" y="1996835"/>
            <a:chExt cx="7570214" cy="1800000"/>
          </a:xfrm>
        </p:grpSpPr>
        <p:sp>
          <p:nvSpPr>
            <p:cNvPr id="2" name="圆角矩形 1"/>
            <p:cNvSpPr/>
            <p:nvPr/>
          </p:nvSpPr>
          <p:spPr>
            <a:xfrm>
              <a:off x="2406818" y="2159380"/>
              <a:ext cx="6480000" cy="73745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所有节点接收相同的决议</a:t>
              </a:r>
              <a:endParaRPr lang="zh-CN" altLang="en-US" sz="2000" dirty="0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316604" y="1996835"/>
              <a:ext cx="1800000" cy="1800000"/>
              <a:chOff x="9114403" y="1481703"/>
              <a:chExt cx="4093597" cy="4093597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9114403" y="1481703"/>
                <a:ext cx="4093597" cy="4093597"/>
              </a:xfrm>
              <a:prstGeom prst="ellipse">
                <a:avLst/>
              </a:prstGeom>
              <a:solidFill>
                <a:srgbClr val="5B9BD5">
                  <a:alpha val="2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9290104" y="1657404"/>
                <a:ext cx="3742194" cy="3742194"/>
              </a:xfrm>
              <a:prstGeom prst="ellipse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协商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一致性</a:t>
                </a: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3247074" y="1996835"/>
            <a:ext cx="7568568" cy="1800000"/>
            <a:chOff x="3247074" y="1996835"/>
            <a:chExt cx="7568568" cy="1800000"/>
          </a:xfrm>
        </p:grpSpPr>
        <p:sp>
          <p:nvSpPr>
            <p:cNvPr id="20" name="圆角矩形 19"/>
            <p:cNvSpPr/>
            <p:nvPr/>
          </p:nvSpPr>
          <p:spPr>
            <a:xfrm>
              <a:off x="3247074" y="2970907"/>
              <a:ext cx="6480000" cy="73745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所有节点不能反悔，即对一项提议不能有两次决定</a:t>
              </a:r>
              <a:endParaRPr lang="zh-CN" altLang="en-US" sz="2000" dirty="0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9015642" y="1996835"/>
              <a:ext cx="1800000" cy="1800000"/>
              <a:chOff x="9114403" y="1481703"/>
              <a:chExt cx="4093597" cy="4093597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9114403" y="1481703"/>
                <a:ext cx="4093597" cy="4093597"/>
              </a:xfrm>
              <a:prstGeom prst="ellipse">
                <a:avLst/>
              </a:prstGeom>
              <a:solidFill>
                <a:srgbClr val="5B9BD5">
                  <a:alpha val="2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9290104" y="1657404"/>
                <a:ext cx="3742194" cy="3742194"/>
              </a:xfrm>
              <a:prstGeom prst="ellipse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诚实性</a:t>
                </a: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1316604" y="3936031"/>
            <a:ext cx="7570214" cy="1800000"/>
            <a:chOff x="1316604" y="4126153"/>
            <a:chExt cx="7570214" cy="1800000"/>
          </a:xfrm>
        </p:grpSpPr>
        <p:sp>
          <p:nvSpPr>
            <p:cNvPr id="21" name="圆角矩形 20"/>
            <p:cNvSpPr/>
            <p:nvPr/>
          </p:nvSpPr>
          <p:spPr>
            <a:xfrm>
              <a:off x="2406818" y="4303921"/>
              <a:ext cx="6480000" cy="73745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如果决定了 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，则 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 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一定是由某个节点所提议的</a:t>
              </a:r>
              <a:endParaRPr lang="zh-CN" altLang="en-US" sz="2000" dirty="0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316604" y="4126153"/>
              <a:ext cx="1800000" cy="1800000"/>
              <a:chOff x="9114403" y="1481703"/>
              <a:chExt cx="4093597" cy="4093597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9114403" y="1481703"/>
                <a:ext cx="4093597" cy="4093597"/>
              </a:xfrm>
              <a:prstGeom prst="ellipse">
                <a:avLst/>
              </a:prstGeom>
              <a:solidFill>
                <a:srgbClr val="5B9BD5">
                  <a:alpha val="2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9290104" y="1657404"/>
                <a:ext cx="3742194" cy="3742194"/>
              </a:xfrm>
              <a:prstGeom prst="ellipse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合法性</a:t>
                </a:r>
                <a:endParaRPr lang="zh-CN" altLang="en-US" sz="3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3247074" y="4112420"/>
            <a:ext cx="7568568" cy="1800000"/>
            <a:chOff x="3247074" y="4126153"/>
            <a:chExt cx="7568568" cy="1800000"/>
          </a:xfrm>
        </p:grpSpPr>
        <p:sp>
          <p:nvSpPr>
            <p:cNvPr id="22" name="圆角矩形 21"/>
            <p:cNvSpPr/>
            <p:nvPr/>
          </p:nvSpPr>
          <p:spPr>
            <a:xfrm>
              <a:off x="3247074" y="5115448"/>
              <a:ext cx="6480000" cy="73745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节点即使崩溃，最终也一定可以达成决议</a:t>
              </a:r>
              <a:endParaRPr lang="zh-CN" altLang="en-US" sz="2000" dirty="0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9015642" y="4126153"/>
              <a:ext cx="1800000" cy="1800000"/>
              <a:chOff x="9114403" y="1481703"/>
              <a:chExt cx="4093597" cy="4093597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9114403" y="1481703"/>
                <a:ext cx="4093597" cy="4093597"/>
              </a:xfrm>
              <a:prstGeom prst="ellipse">
                <a:avLst/>
              </a:prstGeom>
              <a:solidFill>
                <a:srgbClr val="5B9BD5">
                  <a:alpha val="2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9290104" y="1657404"/>
                <a:ext cx="3742194" cy="3742194"/>
              </a:xfrm>
              <a:prstGeom prst="ellipse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终止性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291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800600" y="0"/>
            <a:ext cx="73914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47881" y="1997164"/>
            <a:ext cx="36046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单节点数据系统的问题</a:t>
            </a:r>
            <a:endParaRPr lang="en-US" altLang="zh-CN" sz="2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79817" y="1681563"/>
            <a:ext cx="610673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数据库软件或硬件随时失效，应用程序随时崩溃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应用与数据库之间的链接随时中断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多个客户端可能同时写入数据库，导致数据覆盖</a:t>
            </a: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其他边界条件竞争引入的各种奇怪问题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82" y="2609850"/>
            <a:ext cx="3549318" cy="224181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 rot="988067">
            <a:off x="2997400" y="3407589"/>
            <a:ext cx="67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3561B4"/>
                </a:solidFill>
                <a:latin typeface="Lobster" panose="02000506000000020003" pitchFamily="2" charset="0"/>
                <a:cs typeface="Arial" panose="020B0604020202020204" pitchFamily="34" charset="0"/>
              </a:rPr>
              <a:t>! ! !</a:t>
            </a:r>
            <a:endParaRPr lang="zh-CN" altLang="en-US" sz="3600" dirty="0">
              <a:solidFill>
                <a:srgbClr val="3561B4"/>
              </a:solidFill>
              <a:latin typeface="Lobster" panose="02000506000000020003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4744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4">
            <a:extLst>
              <a:ext uri="{FF2B5EF4-FFF2-40B4-BE49-F238E27FC236}">
                <a16:creationId xmlns:a16="http://schemas.microsoft.com/office/drawing/2014/main" id="{20863B10-1E8F-4728-95D8-A24FB2269FD0}"/>
              </a:ext>
            </a:extLst>
          </p:cNvPr>
          <p:cNvSpPr txBox="1"/>
          <p:nvPr/>
        </p:nvSpPr>
        <p:spPr>
          <a:xfrm>
            <a:off x="2269920" y="2918902"/>
            <a:ext cx="5546352" cy="6924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如何实现共识呢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en-US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51" y="1409654"/>
            <a:ext cx="4630369" cy="371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16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4857" y="629104"/>
            <a:ext cx="103194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两阶段提交（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2PC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）实现共识算法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707" y="1474475"/>
            <a:ext cx="9014586" cy="323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1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707" y="1474474"/>
            <a:ext cx="9014586" cy="32343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24857" y="629104"/>
            <a:ext cx="103194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两阶段提交（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2PC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）实现共识算法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4271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707" y="1474474"/>
            <a:ext cx="9014586" cy="32343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24857" y="629104"/>
            <a:ext cx="103194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两阶段提交（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2PC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）实现共识算法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19392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707" y="1474474"/>
            <a:ext cx="9014586" cy="32343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24857" y="629104"/>
            <a:ext cx="103194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两阶段提交（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2PC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）实现共识算法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082369" y="5217045"/>
            <a:ext cx="62149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418BCF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当参与者投票“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做出了肯定的承诺。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418BCF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当协调者做出决定，这个决定也是不可撤销的。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887581" y="4986212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684" y="4899504"/>
            <a:ext cx="1951515" cy="1564036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779705" y="1915255"/>
            <a:ext cx="8327937" cy="2819707"/>
            <a:chOff x="779705" y="1915255"/>
            <a:chExt cx="8327937" cy="2819707"/>
          </a:xfrm>
        </p:grpSpPr>
        <p:sp>
          <p:nvSpPr>
            <p:cNvPr id="2" name="文本框 1"/>
            <p:cNvSpPr txBox="1"/>
            <p:nvPr/>
          </p:nvSpPr>
          <p:spPr>
            <a:xfrm>
              <a:off x="779705" y="1915255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主持人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010058" y="3520200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新娘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10059" y="2708963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新郎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410015" y="433485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宣布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531288" y="433485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询问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194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059965" y="1626485"/>
            <a:ext cx="950277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7C80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协调者故障：协调者发生故障，参与者只能持续等待（阻塞式原子提交）。</a:t>
            </a:r>
          </a:p>
          <a:p>
            <a:pPr marL="342900" indent="-342900">
              <a:lnSpc>
                <a:spcPct val="150000"/>
              </a:lnSpc>
              <a:buClr>
                <a:srgbClr val="FF7C80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参与者故障：任何一个节点的失败都会导致整个事务的失败。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887581" y="1395653"/>
            <a:ext cx="930769" cy="14773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缺陷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965" y="3147086"/>
            <a:ext cx="8136542" cy="30129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4857" y="629104"/>
            <a:ext cx="103194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两阶段提交（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2PC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）实现共识算法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58238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4" y="879184"/>
            <a:ext cx="63555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实现共识算法的通用方案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845394" y="2489200"/>
            <a:ext cx="10319481" cy="1447800"/>
            <a:chOff x="845394" y="2489200"/>
            <a:chExt cx="10319481" cy="1447800"/>
          </a:xfrm>
        </p:grpSpPr>
        <p:sp>
          <p:nvSpPr>
            <p:cNvPr id="3" name="圆角矩形 2"/>
            <p:cNvSpPr/>
            <p:nvPr/>
          </p:nvSpPr>
          <p:spPr>
            <a:xfrm>
              <a:off x="845394" y="2489200"/>
              <a:ext cx="2794000" cy="14478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Paxos</a:t>
              </a:r>
              <a:r>
                <a:rPr lang="en-US" altLang="zh-CN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  <a:p>
              <a:pPr algn="ctr"/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Google Chubby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4608134" y="2489200"/>
              <a:ext cx="2794000" cy="14478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Raft</a:t>
              </a:r>
              <a:r>
                <a:rPr lang="en-US" altLang="zh-CN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  <a:p>
              <a:pPr algn="ctr"/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Baidu Braft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8370875" y="2489200"/>
              <a:ext cx="2794000" cy="14478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Zab</a:t>
              </a:r>
              <a:r>
                <a:rPr lang="en-US" altLang="zh-CN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  <a:p>
              <a:pPr algn="ctr"/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Apache ZooKeeper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316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48148E-6 L 1.875E-6 0.15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45394" y="5596167"/>
            <a:ext cx="103194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通用解决方案：通过全序关系广播（原子广播）来实现共识。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5394" y="879184"/>
            <a:ext cx="63555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实现共识算法的通用方案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45394" y="3517900"/>
            <a:ext cx="2794000" cy="1447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Paxos</a:t>
            </a:r>
            <a:r>
              <a: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Google Chubby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608134" y="3517900"/>
            <a:ext cx="2794000" cy="1447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Raft</a:t>
            </a:r>
            <a:r>
              <a: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Baidu Braft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8370875" y="3517900"/>
            <a:ext cx="2794000" cy="1447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</a:t>
            </a:r>
            <a:r>
              <a: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Apache ZooKeeper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845393" y="1943652"/>
            <a:ext cx="10319481" cy="740683"/>
          </a:xfrm>
          <a:prstGeom prst="roundRect">
            <a:avLst/>
          </a:prstGeom>
          <a:solidFill>
            <a:srgbClr val="C7F0C6">
              <a:alpha val="6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33CC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全序关系广播（原子广播）</a:t>
            </a:r>
            <a:endParaRPr lang="en-US" altLang="zh-CN" sz="2000" dirty="0">
              <a:solidFill>
                <a:srgbClr val="33CC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曲线连接符 14"/>
          <p:cNvCxnSpPr>
            <a:stCxn id="13" idx="2"/>
            <a:endCxn id="3" idx="0"/>
          </p:cNvCxnSpPr>
          <p:nvPr/>
        </p:nvCxnSpPr>
        <p:spPr>
          <a:xfrm rot="5400000">
            <a:off x="3706982" y="1219747"/>
            <a:ext cx="833565" cy="3762740"/>
          </a:xfrm>
          <a:prstGeom prst="curvedConnector3">
            <a:avLst/>
          </a:prstGeom>
          <a:ln>
            <a:solidFill>
              <a:srgbClr val="33CC33">
                <a:alpha val="6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16"/>
          <p:cNvCxnSpPr>
            <a:stCxn id="13" idx="2"/>
            <a:endCxn id="12" idx="0"/>
          </p:cNvCxnSpPr>
          <p:nvPr/>
        </p:nvCxnSpPr>
        <p:spPr>
          <a:xfrm rot="16200000" flipH="1">
            <a:off x="7469722" y="1219746"/>
            <a:ext cx="833565" cy="3762741"/>
          </a:xfrm>
          <a:prstGeom prst="curvedConnector3">
            <a:avLst/>
          </a:prstGeom>
          <a:ln>
            <a:solidFill>
              <a:srgbClr val="33CC33">
                <a:alpha val="6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曲线连接符 18"/>
          <p:cNvCxnSpPr>
            <a:stCxn id="13" idx="2"/>
            <a:endCxn id="11" idx="0"/>
          </p:cNvCxnSpPr>
          <p:nvPr/>
        </p:nvCxnSpPr>
        <p:spPr>
          <a:xfrm rot="5400000">
            <a:off x="5588352" y="3101117"/>
            <a:ext cx="833565" cy="12700"/>
          </a:xfrm>
          <a:prstGeom prst="curvedConnector3">
            <a:avLst/>
          </a:prstGeom>
          <a:ln>
            <a:solidFill>
              <a:srgbClr val="33CC33">
                <a:alpha val="6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8121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74680" y="2289820"/>
            <a:ext cx="10319482" cy="1532445"/>
            <a:chOff x="874680" y="2289820"/>
            <a:chExt cx="10319482" cy="1532445"/>
          </a:xfrm>
        </p:grpSpPr>
        <p:sp>
          <p:nvSpPr>
            <p:cNvPr id="4" name="文本框 3"/>
            <p:cNvSpPr txBox="1"/>
            <p:nvPr/>
          </p:nvSpPr>
          <p:spPr>
            <a:xfrm>
              <a:off x="874681" y="2806602"/>
              <a:ext cx="10319481" cy="1015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342900" indent="-342900">
                <a:lnSpc>
                  <a:spcPct val="15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可靠发送：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没有消息丢失，如果消息到达了某一个节点，则它一定要发送到所有节点。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lnSpc>
                  <a:spcPct val="15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严格有序：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消息总是以相同的顺序发送给每个节点。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4">
              <a:extLst>
                <a:ext uri="{FF2B5EF4-FFF2-40B4-BE49-F238E27FC236}">
                  <a16:creationId xmlns:a16="http://schemas.microsoft.com/office/drawing/2014/main" id="{C3F0B939-9219-442E-98F4-01D949FEDEFD}"/>
                </a:ext>
              </a:extLst>
            </p:cNvPr>
            <p:cNvSpPr txBox="1"/>
            <p:nvPr/>
          </p:nvSpPr>
          <p:spPr>
            <a:xfrm>
              <a:off x="874680" y="2289820"/>
              <a:ext cx="5119720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因为全序关系广播需满足以下两个约束条件：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107789" y="4536202"/>
            <a:ext cx="9825254" cy="787523"/>
            <a:chOff x="1107789" y="4536202"/>
            <a:chExt cx="9825254" cy="787523"/>
          </a:xfrm>
        </p:grpSpPr>
        <p:sp>
          <p:nvSpPr>
            <p:cNvPr id="6" name="文本框 4">
              <a:extLst>
                <a:ext uri="{FF2B5EF4-FFF2-40B4-BE49-F238E27FC236}">
                  <a16:creationId xmlns:a16="http://schemas.microsoft.com/office/drawing/2014/main" id="{C3F0B939-9219-442E-98F4-01D949FEDEFD}"/>
                </a:ext>
              </a:extLst>
            </p:cNvPr>
            <p:cNvSpPr txBox="1"/>
            <p:nvPr/>
          </p:nvSpPr>
          <p:spPr>
            <a:xfrm>
              <a:off x="1772646" y="4536202"/>
              <a:ext cx="9160397" cy="78752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即使节点或网络故障，全序关系广播也必须保证以上两条。算法要求继续重试，直到最终网络修复，消息以正确的顺序发送成功。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7789" y="4700655"/>
              <a:ext cx="458619" cy="458619"/>
            </a:xfrm>
            <a:prstGeom prst="rect">
              <a:avLst/>
            </a:prstGeom>
          </p:spPr>
        </p:pic>
      </p:grpSp>
      <p:sp>
        <p:nvSpPr>
          <p:cNvPr id="9" name="文本框 8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全序关系广播（原子广播）相当于持续的多轮共识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069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45394" y="1838702"/>
            <a:ext cx="6599501" cy="3685693"/>
            <a:chOff x="845394" y="1838702"/>
            <a:chExt cx="6599501" cy="3685693"/>
          </a:xfrm>
        </p:grpSpPr>
        <p:sp>
          <p:nvSpPr>
            <p:cNvPr id="6" name="文本框 5"/>
            <p:cNvSpPr txBox="1"/>
            <p:nvPr/>
          </p:nvSpPr>
          <p:spPr>
            <a:xfrm>
              <a:off x="1838690" y="1838702"/>
              <a:ext cx="5606205" cy="845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30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所有节点决定以相同的顺序发送相同的消息 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838690" y="3613983"/>
              <a:ext cx="5606205" cy="845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30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消息不会被破坏，也不是凭空捏造的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lt"/>
                </a:rPr>
                <a:t> 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838690" y="2725188"/>
              <a:ext cx="5606205" cy="845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30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消息不能重复发送 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838690" y="4602998"/>
              <a:ext cx="5606205" cy="845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30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消息不会丢失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lt"/>
                </a:rPr>
                <a:t> 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845394" y="2150606"/>
              <a:ext cx="802795" cy="154792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</a:t>
              </a:r>
              <a:endPara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靠</a:t>
              </a:r>
              <a:endPara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</a:t>
              </a:r>
              <a:endPara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送</a:t>
              </a: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845395" y="4010439"/>
              <a:ext cx="802794" cy="151395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严</a:t>
              </a:r>
              <a:endPara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格</a:t>
              </a:r>
              <a:endPara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</a:t>
              </a:r>
              <a:endPara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序</a:t>
              </a: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全序关系广播（原子广播）相当于持续的多轮共识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719565" y="1838702"/>
            <a:ext cx="3568700" cy="3994796"/>
            <a:chOff x="8140700" y="2202804"/>
            <a:chExt cx="3568700" cy="3994796"/>
          </a:xfrm>
          <a:noFill/>
        </p:grpSpPr>
        <p:sp>
          <p:nvSpPr>
            <p:cNvPr id="15" name="圆角矩形 14"/>
            <p:cNvSpPr/>
            <p:nvPr/>
          </p:nvSpPr>
          <p:spPr>
            <a:xfrm>
              <a:off x="8140700" y="2202804"/>
              <a:ext cx="3568700" cy="3994796"/>
            </a:xfrm>
            <a:prstGeom prst="roundRect">
              <a:avLst/>
            </a:prstGeom>
            <a:grpFill/>
            <a:ln w="19050">
              <a:solidFill>
                <a:srgbClr val="33C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10738286" y="3538482"/>
              <a:ext cx="697627" cy="1323439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4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共</a:t>
              </a:r>
              <a:endParaRPr lang="en-US" altLang="zh-CN" sz="4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4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识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062894" y="2150607"/>
            <a:ext cx="6006171" cy="3373788"/>
            <a:chOff x="3872394" y="2226809"/>
            <a:chExt cx="6006171" cy="3373788"/>
          </a:xfrm>
        </p:grpSpPr>
        <p:grpSp>
          <p:nvGrpSpPr>
            <p:cNvPr id="54" name="组合 53"/>
            <p:cNvGrpSpPr/>
            <p:nvPr/>
          </p:nvGrpSpPr>
          <p:grpSpPr>
            <a:xfrm>
              <a:off x="7050039" y="2226809"/>
              <a:ext cx="2828526" cy="635000"/>
              <a:chOff x="7483874" y="2514709"/>
              <a:chExt cx="2828526" cy="635000"/>
            </a:xfrm>
          </p:grpSpPr>
          <p:sp>
            <p:nvSpPr>
              <p:cNvPr id="9" name="圆角矩形 8"/>
              <p:cNvSpPr/>
              <p:nvPr/>
            </p:nvSpPr>
            <p:spPr>
              <a:xfrm>
                <a:off x="8394700" y="2514709"/>
                <a:ext cx="1917700" cy="635000"/>
              </a:xfrm>
              <a:prstGeom prst="roundRect">
                <a:avLst>
                  <a:gd name="adj" fmla="val 26667"/>
                </a:avLst>
              </a:prstGeom>
              <a:solidFill>
                <a:srgbClr val="E8F9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rgbClr val="3075B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协商一致性</a:t>
                </a:r>
              </a:p>
            </p:txBody>
          </p:sp>
          <p:cxnSp>
            <p:nvCxnSpPr>
              <p:cNvPr id="18" name="直接连接符 17"/>
              <p:cNvCxnSpPr/>
              <p:nvPr/>
            </p:nvCxnSpPr>
            <p:spPr>
              <a:xfrm flipV="1">
                <a:off x="7483874" y="2844801"/>
                <a:ext cx="771126" cy="6382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组合 54"/>
            <p:cNvGrpSpPr/>
            <p:nvPr/>
          </p:nvGrpSpPr>
          <p:grpSpPr>
            <a:xfrm>
              <a:off x="4280381" y="3139738"/>
              <a:ext cx="5598184" cy="635000"/>
              <a:chOff x="4714216" y="3427638"/>
              <a:chExt cx="5598184" cy="635000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8394700" y="3427638"/>
                <a:ext cx="1917700" cy="635000"/>
              </a:xfrm>
              <a:prstGeom prst="roundRect">
                <a:avLst>
                  <a:gd name="adj" fmla="val 26667"/>
                </a:avLst>
              </a:prstGeom>
              <a:solidFill>
                <a:srgbClr val="E8F9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rgbClr val="3075B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诚实性</a:t>
                </a:r>
              </a:p>
            </p:txBody>
          </p:sp>
          <p:cxnSp>
            <p:nvCxnSpPr>
              <p:cNvPr id="19" name="直接连接符 18"/>
              <p:cNvCxnSpPr/>
              <p:nvPr/>
            </p:nvCxnSpPr>
            <p:spPr>
              <a:xfrm>
                <a:off x="4714216" y="3731492"/>
                <a:ext cx="3540784" cy="2308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组合 55"/>
            <p:cNvGrpSpPr/>
            <p:nvPr/>
          </p:nvGrpSpPr>
          <p:grpSpPr>
            <a:xfrm>
              <a:off x="6381173" y="4052667"/>
              <a:ext cx="3497392" cy="635000"/>
              <a:chOff x="6815008" y="4340567"/>
              <a:chExt cx="3497392" cy="635000"/>
            </a:xfrm>
          </p:grpSpPr>
          <p:sp>
            <p:nvSpPr>
              <p:cNvPr id="11" name="圆角矩形 10"/>
              <p:cNvSpPr/>
              <p:nvPr/>
            </p:nvSpPr>
            <p:spPr>
              <a:xfrm>
                <a:off x="8394700" y="4340567"/>
                <a:ext cx="1917700" cy="635000"/>
              </a:xfrm>
              <a:prstGeom prst="roundRect">
                <a:avLst>
                  <a:gd name="adj" fmla="val 26667"/>
                </a:avLst>
              </a:prstGeom>
              <a:solidFill>
                <a:srgbClr val="E8F9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rgbClr val="3075B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合法性</a:t>
                </a:r>
              </a:p>
            </p:txBody>
          </p:sp>
          <p:cxnSp>
            <p:nvCxnSpPr>
              <p:cNvPr id="20" name="直接连接符 19"/>
              <p:cNvCxnSpPr/>
              <p:nvPr/>
            </p:nvCxnSpPr>
            <p:spPr>
              <a:xfrm>
                <a:off x="6815008" y="4658067"/>
                <a:ext cx="1439992" cy="2833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组合 56"/>
            <p:cNvGrpSpPr/>
            <p:nvPr/>
          </p:nvGrpSpPr>
          <p:grpSpPr>
            <a:xfrm>
              <a:off x="3872394" y="4965597"/>
              <a:ext cx="6006171" cy="635000"/>
              <a:chOff x="4306229" y="5253497"/>
              <a:chExt cx="6006171" cy="635000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8394700" y="5253497"/>
                <a:ext cx="1917700" cy="635000"/>
              </a:xfrm>
              <a:prstGeom prst="roundRect">
                <a:avLst>
                  <a:gd name="adj" fmla="val 26667"/>
                </a:avLst>
              </a:prstGeom>
              <a:solidFill>
                <a:srgbClr val="E8F9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rgbClr val="3075B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可终止性</a:t>
                </a: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 flipV="1">
                <a:off x="4306229" y="5588001"/>
                <a:ext cx="3948771" cy="13262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1112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3719962"/>
            <a:ext cx="105816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Atomicity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·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原子性：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多个写操作纳入一个原子事务，出错时中止并全部丢弃。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Consistency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·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一致性：从应用层面指数据有一个预期的有效状态。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Isolation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·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隔离性：并发执行的多个事务相互隔离。</a:t>
            </a:r>
            <a:endParaRPr lang="en-US" altLang="zh-CN" sz="2000" u="sng" dirty="0">
              <a:solidFill>
                <a:srgbClr val="1993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Durability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·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持久性：事务一旦提交成功，就永久生效。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5395" y="3133614"/>
            <a:ext cx="28428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ACID –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安全保证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1158719"/>
            <a:ext cx="1058164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事务作为一个抽象层，将应用程序的多个读，写操作捆绑在一起形成一个逻辑单元，从而简化了应用层的处理逻辑 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45395" y="569514"/>
            <a:ext cx="28428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事务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97275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61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75425" y="1139594"/>
            <a:ext cx="470135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分布式系统的挑战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共识机制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工程实践</a:t>
            </a:r>
          </a:p>
        </p:txBody>
      </p:sp>
      <p:sp>
        <p:nvSpPr>
          <p:cNvPr id="3" name="矩形 2"/>
          <p:cNvSpPr/>
          <p:nvPr/>
        </p:nvSpPr>
        <p:spPr>
          <a:xfrm>
            <a:off x="3775636" y="3204103"/>
            <a:ext cx="129613" cy="4482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613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95833E-6 1.48148E-6 L -0.00013 0.199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共识算法的？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11386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共识算法的？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广播</a:t>
            </a:r>
            <a:endParaRPr lang="en-US" altLang="zh-CN" sz="26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887581" y="4397014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恢复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3F0B939-9219-442E-98F4-01D949FEDEFD}"/>
              </a:ext>
            </a:extLst>
          </p:cNvPr>
          <p:cNvSpPr txBox="1"/>
          <p:nvPr/>
        </p:nvSpPr>
        <p:spPr>
          <a:xfrm>
            <a:off x="2433973" y="2925547"/>
            <a:ext cx="173376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全序关系广播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3F0B939-9219-442E-98F4-01D949FEDEFD}"/>
              </a:ext>
            </a:extLst>
          </p:cNvPr>
          <p:cNvSpPr txBox="1"/>
          <p:nvPr/>
        </p:nvSpPr>
        <p:spPr>
          <a:xfrm>
            <a:off x="2433973" y="4935623"/>
            <a:ext cx="173376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选举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71319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共识算法的？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广播</a:t>
            </a:r>
            <a:endParaRPr lang="en-US" altLang="zh-CN" sz="26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25057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390" y="1638396"/>
            <a:ext cx="8179220" cy="289574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共识算法的？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251" y="4534146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向所有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Proposal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广播</a:t>
            </a:r>
            <a:endParaRPr lang="en-US" altLang="zh-CN" sz="26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60955" y="1793470"/>
            <a:ext cx="5950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770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390" y="1638396"/>
            <a:ext cx="8179222" cy="289574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共识算法的？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251" y="4534146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向所有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Proposal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45395" y="5033770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2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接收到消息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后，会响应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广播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460955" y="1793470"/>
            <a:ext cx="5950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27639" y="1793470"/>
            <a:ext cx="7104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ea"/>
              <a:buAutoNum type="circleNumDbPlain" startAt="2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4297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861251" y="4534146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向所有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Proposal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共识算法的？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390" y="1638397"/>
            <a:ext cx="8179220" cy="289574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45395" y="5033770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2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接收到消息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后，会响应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1251" y="5533394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3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当收到仲裁量的服务器发送的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就发送消息通知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进行提交。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60955" y="1793470"/>
            <a:ext cx="5950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27639" y="1793470"/>
            <a:ext cx="7104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ea"/>
              <a:buAutoNum type="circleNumDbPlain" startAt="2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528348" y="1793470"/>
            <a:ext cx="7104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ea"/>
              <a:buAutoNum type="circleNumDbPlain" startAt="3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广播</a:t>
            </a:r>
          </a:p>
        </p:txBody>
      </p:sp>
    </p:spTree>
    <p:extLst>
      <p:ext uri="{BB962C8B-B14F-4D97-AF65-F5344CB8AC3E}">
        <p14:creationId xmlns:p14="http://schemas.microsoft.com/office/powerpoint/2010/main" val="3026270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共识算法的？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恢复</a:t>
            </a:r>
          </a:p>
        </p:txBody>
      </p:sp>
    </p:spTree>
    <p:extLst>
      <p:ext uri="{BB962C8B-B14F-4D97-AF65-F5344CB8AC3E}">
        <p14:creationId xmlns:p14="http://schemas.microsoft.com/office/powerpoint/2010/main" val="5750205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217" y="1620953"/>
            <a:ext cx="8239441" cy="289628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共识算法的？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251" y="4534146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(1,6)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恢复</a:t>
            </a:r>
          </a:p>
        </p:txBody>
      </p:sp>
    </p:spTree>
    <p:extLst>
      <p:ext uri="{BB962C8B-B14F-4D97-AF65-F5344CB8AC3E}">
        <p14:creationId xmlns:p14="http://schemas.microsoft.com/office/powerpoint/2010/main" val="40511101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217" y="1620953"/>
            <a:ext cx="8239441" cy="289628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共识算法的？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5395" y="5033770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2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将会改变其投票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(vote)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(1,6)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并发送新的通知消息；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恢复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61251" y="4534146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(1,6)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1862924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72048" y="1895177"/>
            <a:ext cx="69144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单节点系统最大的问题？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51" y="1409654"/>
            <a:ext cx="4630369" cy="371099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2747061" y="3265151"/>
            <a:ext cx="1841500" cy="1841500"/>
            <a:chOff x="3873500" y="4358668"/>
            <a:chExt cx="1841500" cy="1841500"/>
          </a:xfrm>
        </p:grpSpPr>
        <p:sp>
          <p:nvSpPr>
            <p:cNvPr id="3" name="椭圆 2"/>
            <p:cNvSpPr/>
            <p:nvPr/>
          </p:nvSpPr>
          <p:spPr>
            <a:xfrm>
              <a:off x="3873500" y="4358668"/>
              <a:ext cx="1841500" cy="1841500"/>
            </a:xfrm>
            <a:prstGeom prst="ellipse">
              <a:avLst/>
            </a:prstGeom>
            <a:noFill/>
            <a:ln w="4762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3977173" y="4462341"/>
              <a:ext cx="1634155" cy="163415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spc="3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单点</a:t>
              </a:r>
              <a:endParaRPr lang="en-US" altLang="zh-CN" sz="2800" spc="3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800" spc="3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514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217" y="1620953"/>
            <a:ext cx="8239441" cy="289628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共识算法的？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1251" y="5533394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3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所有服务器从仲裁处收到一样的投票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(vote)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值，选举服务器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恢复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45395" y="5033770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2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将会改变其投票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(vote)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(1,6)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并发送新的通知消息；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1251" y="4534146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(1,6)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42224524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共识算法的？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广播</a:t>
            </a:r>
            <a:endParaRPr lang="en-US" altLang="zh-CN" sz="26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887581" y="4397014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恢复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3F0B939-9219-442E-98F4-01D949FEDEFD}"/>
              </a:ext>
            </a:extLst>
          </p:cNvPr>
          <p:cNvSpPr txBox="1"/>
          <p:nvPr/>
        </p:nvSpPr>
        <p:spPr>
          <a:xfrm>
            <a:off x="2433972" y="2428714"/>
            <a:ext cx="6455050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通过全序关系广播，实现共识。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通过仲裁机制，确保无阻塞提交。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3F0B939-9219-442E-98F4-01D949FEDEFD}"/>
              </a:ext>
            </a:extLst>
          </p:cNvPr>
          <p:cNvSpPr txBox="1"/>
          <p:nvPr/>
        </p:nvSpPr>
        <p:spPr>
          <a:xfrm>
            <a:off x="2433972" y="4438790"/>
            <a:ext cx="8626751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选举，确保数据安全。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追赶式恢复，确保数据一致性。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45775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359579" y="3182779"/>
            <a:ext cx="34728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详细介绍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20264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12800" y="3144410"/>
            <a:ext cx="10452100" cy="1634324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282264" y="3337985"/>
            <a:ext cx="9982636" cy="15850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ZooKeeper is a distributed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，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 open-source coordination service for distributed applications.</a:t>
            </a:r>
            <a:endParaRPr lang="en-US" altLang="zh-CN" sz="2200" dirty="0">
              <a:solidFill>
                <a:srgbClr val="33CC33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/</a:t>
            </a:r>
            <a:r>
              <a:rPr lang="zh-CN" altLang="en-US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*</a:t>
            </a: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200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ZooKeeper</a:t>
            </a: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 </a:t>
            </a:r>
            <a:r>
              <a:rPr lang="zh-CN" altLang="en-US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是一个用于分布式应用程序的开源分布式协调服务。*</a:t>
            </a: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/</a:t>
            </a: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12799" y="3144410"/>
            <a:ext cx="148167" cy="16343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954373"/>
            <a:ext cx="3997739" cy="133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030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723900" y="2210992"/>
            <a:ext cx="2782625" cy="428339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198289" y="0"/>
            <a:ext cx="79937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4">
            <a:extLst>
              <a:ext uri="{FF2B5EF4-FFF2-40B4-BE49-F238E27FC236}">
                <a16:creationId xmlns:a16="http://schemas.microsoft.com/office/drawing/2014/main" id="{F4515E63-5382-475A-B585-C005B7D0E95D}"/>
              </a:ext>
            </a:extLst>
          </p:cNvPr>
          <p:cNvSpPr txBox="1"/>
          <p:nvPr/>
        </p:nvSpPr>
        <p:spPr>
          <a:xfrm>
            <a:off x="845395" y="1998658"/>
            <a:ext cx="3078905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操作全序</a:t>
            </a:r>
            <a:endParaRPr lang="en-US" altLang="zh-CN" sz="20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多节点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高可靠</a:t>
            </a:r>
            <a:endParaRPr lang="en-US" altLang="zh-CN" sz="2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设计目标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968162" y="2537266"/>
            <a:ext cx="64059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zxid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：每个操作赋予一个单调递增的事务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ID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，确保顺序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epoch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：每个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Leader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周期单调递增，防止脑裂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cversion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：每个节点有单调递增的版本号，保证原子性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13293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198289" y="0"/>
            <a:ext cx="79937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723900" y="2807333"/>
            <a:ext cx="2782625" cy="428339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ZooKeeper Servi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460" y="1997068"/>
            <a:ext cx="6990700" cy="215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4">
            <a:extLst>
              <a:ext uri="{FF2B5EF4-FFF2-40B4-BE49-F238E27FC236}">
                <a16:creationId xmlns:a16="http://schemas.microsoft.com/office/drawing/2014/main" id="{F4515E63-5382-475A-B585-C005B7D0E95D}"/>
              </a:ext>
            </a:extLst>
          </p:cNvPr>
          <p:cNvSpPr txBox="1"/>
          <p:nvPr/>
        </p:nvSpPr>
        <p:spPr>
          <a:xfrm>
            <a:off x="845395" y="1998655"/>
            <a:ext cx="3078905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操作全序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多节点 </a:t>
            </a:r>
            <a:r>
              <a: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</a:t>
            </a:r>
            <a:endParaRPr lang="en-US" altLang="zh-CN" sz="20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高可靠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设计目标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40817" y="4687264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主从模式</a:t>
            </a:r>
            <a:r>
              <a:rPr lang="ja-JP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，</a:t>
            </a:r>
            <a:r>
              <a:rPr lang="en-US" altLang="ja-JP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每份数据保存在多个节点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1078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198289" y="0"/>
            <a:ext cx="79937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723900" y="3425658"/>
            <a:ext cx="2782625" cy="428339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4">
            <a:extLst>
              <a:ext uri="{FF2B5EF4-FFF2-40B4-BE49-F238E27FC236}">
                <a16:creationId xmlns:a16="http://schemas.microsoft.com/office/drawing/2014/main" id="{F4515E63-5382-475A-B585-C005B7D0E95D}"/>
              </a:ext>
            </a:extLst>
          </p:cNvPr>
          <p:cNvSpPr txBox="1"/>
          <p:nvPr/>
        </p:nvSpPr>
        <p:spPr>
          <a:xfrm>
            <a:off x="845395" y="1998653"/>
            <a:ext cx="3491886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操作全序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多节点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endParaRPr lang="en-US" altLang="zh-CN" sz="20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高可靠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设计目标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35605" y="5201698"/>
            <a:ext cx="6663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横坐标：读写百分比；纵坐标：每秒处理请求数；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数据量：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1KB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读取比例越大，处理能力越强，服务器数量对性能影响不大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icture 2" descr="ZooKeeper Throughput as the Read-Write Ratio V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874" y="927084"/>
            <a:ext cx="5743652" cy="402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1320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198289" y="0"/>
            <a:ext cx="79937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723900" y="4031831"/>
            <a:ext cx="2782625" cy="428339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4">
            <a:extLst>
              <a:ext uri="{FF2B5EF4-FFF2-40B4-BE49-F238E27FC236}">
                <a16:creationId xmlns:a16="http://schemas.microsoft.com/office/drawing/2014/main" id="{F4515E63-5382-475A-B585-C005B7D0E95D}"/>
              </a:ext>
            </a:extLst>
          </p:cNvPr>
          <p:cNvSpPr txBox="1"/>
          <p:nvPr/>
        </p:nvSpPr>
        <p:spPr>
          <a:xfrm>
            <a:off x="845395" y="1998653"/>
            <a:ext cx="3491886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操作全序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多节点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高可靠</a:t>
            </a:r>
            <a:endParaRPr lang="en-US" altLang="zh-CN" sz="20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设计目标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09365" y="5150769"/>
            <a:ext cx="51105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服务器：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7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台；读写比：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7:3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节点宕机，可在很短时间（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200ms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）内迅速恢复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4" descr="Reliability in the Presence of Erro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118" y="1011748"/>
            <a:ext cx="5753045" cy="392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3497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674539" y="3182779"/>
            <a:ext cx="284292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特性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12387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五边形 6"/>
          <p:cNvSpPr/>
          <p:nvPr/>
        </p:nvSpPr>
        <p:spPr>
          <a:xfrm>
            <a:off x="705695" y="710403"/>
            <a:ext cx="2113705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 descr="ZooKeeper's Hierarchical Namespa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504" y="2723553"/>
            <a:ext cx="5356728" cy="306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3">
            <a:extLst>
              <a:ext uri="{FF2B5EF4-FFF2-40B4-BE49-F238E27FC236}">
                <a16:creationId xmlns:a16="http://schemas.microsoft.com/office/drawing/2014/main" id="{14FA0D7B-7322-4D68-B14A-4B7BC71F2EFD}"/>
              </a:ext>
            </a:extLst>
          </p:cNvPr>
          <p:cNvSpPr txBox="1"/>
          <p:nvPr/>
        </p:nvSpPr>
        <p:spPr>
          <a:xfrm>
            <a:off x="845395" y="1984889"/>
            <a:ext cx="9573128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树型结构：有层级的树，类似文件系统</a:t>
            </a:r>
          </a:p>
          <a:p>
            <a:pPr marL="342900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持久节点：数据持久化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 marL="342900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临时节点：与客户端会话绑定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 marL="342900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顺序节点：按顺序自动生成子节点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数据模型</a:t>
            </a:r>
            <a:endParaRPr lang="en-US" altLang="zh-CN" sz="26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2670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85458" y="626347"/>
            <a:ext cx="105816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85458" y="1391881"/>
            <a:ext cx="31498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2A8ABA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多主节点复制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2A8ABA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无主节点复制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2A8ABA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主从复制</a:t>
            </a:r>
            <a:endParaRPr lang="en-US" altLang="zh-CN" sz="2000" b="1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126" y="3072629"/>
            <a:ext cx="9237748" cy="318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5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五边形 11"/>
          <p:cNvSpPr/>
          <p:nvPr/>
        </p:nvSpPr>
        <p:spPr>
          <a:xfrm>
            <a:off x="705695" y="710403"/>
            <a:ext cx="3095028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权限控制：</a:t>
            </a:r>
            <a:r>
              <a:rPr lang="en-US" altLang="zh-CN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ACL</a:t>
            </a:r>
          </a:p>
        </p:txBody>
      </p:sp>
      <p:sp>
        <p:nvSpPr>
          <p:cNvPr id="13" name="矩形 12"/>
          <p:cNvSpPr/>
          <p:nvPr/>
        </p:nvSpPr>
        <p:spPr>
          <a:xfrm>
            <a:off x="845395" y="2182299"/>
            <a:ext cx="10452100" cy="359034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314859" y="2375875"/>
            <a:ext cx="9982636" cy="32470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scheme:id:permission</a:t>
            </a:r>
            <a:endParaRPr lang="en-US" altLang="zh-CN" sz="2200" b="1" dirty="0">
              <a:solidFill>
                <a:srgbClr val="33CC33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权限模式 </a:t>
            </a: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: </a:t>
            </a:r>
            <a:r>
              <a:rPr lang="zh-CN" altLang="en-US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权限对象 </a:t>
            </a: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: </a:t>
            </a:r>
            <a:r>
              <a:rPr lang="zh-CN" altLang="en-US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权限</a:t>
            </a:r>
            <a:endParaRPr lang="en-US" altLang="zh-CN" sz="2200" b="1" dirty="0">
              <a:solidFill>
                <a:srgbClr val="33CC33"/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2000" b="1" dirty="0">
              <a:solidFill>
                <a:srgbClr val="33CC33"/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ip:192.168.0.1/24:cr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digest:tom:MiGs3Eiy1pP4rvH1Q1NwbP+oUF8=: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cdrw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world:anyone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super: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tom:MiGs3Eiy1pP4rvH1Q1NwbP+oUF8=: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cdrwa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45394" y="2182299"/>
            <a:ext cx="148167" cy="35903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3032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五边形 16"/>
          <p:cNvSpPr/>
          <p:nvPr/>
        </p:nvSpPr>
        <p:spPr>
          <a:xfrm>
            <a:off x="705695" y="710403"/>
            <a:ext cx="3754987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45395" y="1732510"/>
            <a:ext cx="515784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角色：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Leader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Follower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Observer</a:t>
            </a:r>
          </a:p>
          <a:p>
            <a:pPr marL="34290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客户端：Java，C，Curator，Shell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45394" y="865705"/>
            <a:ext cx="49077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角色、客户端与会话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285686" y="2237519"/>
            <a:ext cx="3188473" cy="1360547"/>
            <a:chOff x="8325015" y="1296190"/>
            <a:chExt cx="3188473" cy="1360547"/>
          </a:xfrm>
        </p:grpSpPr>
        <p:sp>
          <p:nvSpPr>
            <p:cNvPr id="4" name="云形标注 3"/>
            <p:cNvSpPr/>
            <p:nvPr/>
          </p:nvSpPr>
          <p:spPr>
            <a:xfrm>
              <a:off x="8325015" y="1296190"/>
              <a:ext cx="3188473" cy="1360547"/>
            </a:xfrm>
            <a:prstGeom prst="cloudCallout">
              <a:avLst>
                <a:gd name="adj1" fmla="val -59071"/>
                <a:gd name="adj2" fmla="val 55273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文本框 4">
              <a:extLst>
                <a:ext uri="{FF2B5EF4-FFF2-40B4-BE49-F238E27FC236}">
                  <a16:creationId xmlns:a16="http://schemas.microsoft.com/office/drawing/2014/main" id="{C3F0B939-9219-442E-98F4-01D949FEDEFD}"/>
                </a:ext>
              </a:extLst>
            </p:cNvPr>
            <p:cNvSpPr txBox="1"/>
            <p:nvPr/>
          </p:nvSpPr>
          <p:spPr>
            <a:xfrm>
              <a:off x="8772941" y="1579879"/>
              <a:ext cx="2371095" cy="78752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节点之间互相维持心跳客户端与节点维持会话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7" t="4369" r="50901" b="3973"/>
          <a:stretch/>
        </p:blipFill>
        <p:spPr>
          <a:xfrm>
            <a:off x="4460682" y="2917793"/>
            <a:ext cx="2847975" cy="355920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48" t="45087" r="14930" b="1473"/>
          <a:stretch/>
        </p:blipFill>
        <p:spPr>
          <a:xfrm>
            <a:off x="4618619" y="4493342"/>
            <a:ext cx="2847975" cy="207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39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五边形 6"/>
          <p:cNvSpPr/>
          <p:nvPr/>
        </p:nvSpPr>
        <p:spPr>
          <a:xfrm>
            <a:off x="705695" y="710403"/>
            <a:ext cx="1305985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45394" y="929787"/>
            <a:ext cx="49077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</a:p>
        </p:txBody>
      </p:sp>
      <p:sp>
        <p:nvSpPr>
          <p:cNvPr id="5" name="矩形 4"/>
          <p:cNvSpPr/>
          <p:nvPr/>
        </p:nvSpPr>
        <p:spPr>
          <a:xfrm>
            <a:off x="845395" y="2182299"/>
            <a:ext cx="10452100" cy="3727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14859" y="2392809"/>
            <a:ext cx="9982636" cy="33239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create /path data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delete /path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exists /path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setData /path data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getData /path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getChildren /path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45394" y="2182299"/>
            <a:ext cx="148167" cy="372743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7927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五边形 5"/>
          <p:cNvSpPr/>
          <p:nvPr/>
        </p:nvSpPr>
        <p:spPr>
          <a:xfrm>
            <a:off x="705695" y="3183229"/>
            <a:ext cx="4780704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五边形 6"/>
          <p:cNvSpPr/>
          <p:nvPr/>
        </p:nvSpPr>
        <p:spPr>
          <a:xfrm>
            <a:off x="705695" y="710403"/>
            <a:ext cx="4780705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45395" y="1713198"/>
            <a:ext cx="10581644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客户端监控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订阅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节点的变化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：节点数据更新、删除等动作会进行通知。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5394" y="4184199"/>
            <a:ext cx="10720072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内存数据：所有数据存储在内存中，保证高性能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。</a:t>
            </a:r>
            <a:endParaRPr lang="en-US" altLang="zh-CN" sz="2000" dirty="0">
              <a:solidFill>
                <a:srgbClr val="4B91D1"/>
              </a:solidFill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事务日志：保存在磁盘上的多个日志文件，保证数据持久化，内容为顺序写入的事务执行命令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快照：存储在磁盘上，便于节点间快速同步数据，定时或定量生成快照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45394" y="934251"/>
            <a:ext cx="49077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Watcher </a:t>
            </a:r>
            <a:r>
              <a:rPr lang="zh-CN" altLang="en-US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机制 / 更改通知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5393" y="3380241"/>
            <a:ext cx="452247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内存数据、事务日志与快照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50914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805439" y="3182779"/>
            <a:ext cx="65811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Example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：通过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Shell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客户端实现主从模式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23573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435235" y="2294466"/>
            <a:ext cx="4948633" cy="3513667"/>
            <a:chOff x="774830" y="1528062"/>
            <a:chExt cx="6294923" cy="3789089"/>
          </a:xfrm>
        </p:grpSpPr>
        <p:sp>
          <p:nvSpPr>
            <p:cNvPr id="10" name="矩形 9"/>
            <p:cNvSpPr/>
            <p:nvPr/>
          </p:nvSpPr>
          <p:spPr>
            <a:xfrm>
              <a:off x="1039524" y="1528062"/>
              <a:ext cx="5765535" cy="1269287"/>
            </a:xfrm>
            <a:prstGeom prst="rect">
              <a:avLst/>
            </a:prstGeom>
            <a:noFill/>
            <a:ln w="635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dirty="0">
                  <a:solidFill>
                    <a:schemeClr val="accent6"/>
                  </a:solidFill>
                </a:rPr>
                <a:t>ZooKeeper </a:t>
              </a:r>
              <a:r>
                <a:rPr lang="zh-CN" altLang="en-US" dirty="0">
                  <a:solidFill>
                    <a:schemeClr val="accent6"/>
                  </a:solidFill>
                </a:rPr>
                <a:t>集群</a:t>
              </a: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1169468" y="4437247"/>
              <a:ext cx="1617046" cy="63755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Follower</a:t>
              </a:r>
              <a:endParaRPr lang="zh-CN" altLang="en-US" dirty="0"/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3113768" y="4456498"/>
              <a:ext cx="1617046" cy="623264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Leader</a:t>
              </a:r>
              <a:endParaRPr lang="zh-CN" altLang="en-US" dirty="0"/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5058070" y="4437247"/>
              <a:ext cx="1617048" cy="63755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Client</a:t>
              </a:r>
              <a:endParaRPr lang="zh-CN" altLang="en-US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1460945" y="1997444"/>
              <a:ext cx="1430867" cy="5714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Server</a:t>
              </a:r>
              <a:endParaRPr lang="zh-CN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3206859" y="1997444"/>
              <a:ext cx="1430867" cy="5714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Server</a:t>
              </a:r>
              <a:endParaRPr lang="zh-CN" altLang="en-US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4952771" y="1997444"/>
              <a:ext cx="1430867" cy="5714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Server</a:t>
              </a:r>
              <a:endParaRPr lang="zh-CN" altLang="en-US" dirty="0"/>
            </a:p>
          </p:txBody>
        </p:sp>
        <p:cxnSp>
          <p:nvCxnSpPr>
            <p:cNvPr id="24" name="直接箭头连接符 23"/>
            <p:cNvCxnSpPr>
              <a:stCxn id="12" idx="0"/>
              <a:endCxn id="21" idx="2"/>
            </p:cNvCxnSpPr>
            <p:nvPr/>
          </p:nvCxnSpPr>
          <p:spPr>
            <a:xfrm flipV="1">
              <a:off x="1977991" y="2568920"/>
              <a:ext cx="1944302" cy="1868326"/>
            </a:xfrm>
            <a:prstGeom prst="straightConnector1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>
              <a:stCxn id="17" idx="0"/>
              <a:endCxn id="22" idx="2"/>
            </p:cNvCxnSpPr>
            <p:nvPr/>
          </p:nvCxnSpPr>
          <p:spPr>
            <a:xfrm flipV="1">
              <a:off x="3922291" y="2568920"/>
              <a:ext cx="1745914" cy="1887578"/>
            </a:xfrm>
            <a:prstGeom prst="straightConnector1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>
              <a:stCxn id="18" idx="0"/>
              <a:endCxn id="20" idx="2"/>
            </p:cNvCxnSpPr>
            <p:nvPr/>
          </p:nvCxnSpPr>
          <p:spPr>
            <a:xfrm flipH="1" flipV="1">
              <a:off x="2176379" y="2568920"/>
              <a:ext cx="3690215" cy="1868326"/>
            </a:xfrm>
            <a:prstGeom prst="straightConnector1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圆角矩形 18"/>
            <p:cNvSpPr/>
            <p:nvPr/>
          </p:nvSpPr>
          <p:spPr>
            <a:xfrm>
              <a:off x="774830" y="3854299"/>
              <a:ext cx="6294923" cy="1462852"/>
            </a:xfrm>
            <a:prstGeom prst="roundRect">
              <a:avLst>
                <a:gd name="adj" fmla="val 8817"/>
              </a:avLst>
            </a:prstGeom>
            <a:noFill/>
            <a:ln w="635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zh-CN" altLang="en-US" dirty="0">
                  <a:solidFill>
                    <a:schemeClr val="accent1"/>
                  </a:solidFill>
                </a:rPr>
                <a:t>主从模式的应用系统</a:t>
              </a: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7216804" y="1837815"/>
            <a:ext cx="3957904" cy="3970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多个节点竞争主节点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模拟主节点崩溃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成功的主节点进行初始化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客户端创建任务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主节点将任务分配给从节点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从节点完成任务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客户端获取任务结果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架构与流程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16931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80005" y="349705"/>
            <a:ext cx="10031991" cy="6158591"/>
            <a:chOff x="1080004" y="549275"/>
            <a:chExt cx="10031991" cy="6158591"/>
          </a:xfrm>
        </p:grpSpPr>
        <p:sp>
          <p:nvSpPr>
            <p:cNvPr id="3" name="矩形 2"/>
            <p:cNvSpPr/>
            <p:nvPr/>
          </p:nvSpPr>
          <p:spPr>
            <a:xfrm>
              <a:off x="1080005" y="1154422"/>
              <a:ext cx="10031989" cy="5553444"/>
            </a:xfrm>
            <a:prstGeom prst="rect">
              <a:avLst/>
            </a:prstGeom>
            <a:solidFill>
              <a:srgbClr val="F5F5F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549469" y="1351065"/>
              <a:ext cx="9562525" cy="23083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dirty="0">
                  <a:cs typeface="Arial" panose="020B0604020202020204" pitchFamily="34" charset="0"/>
                </a:rPr>
                <a:t>[zozo@VM_0_17_centos bin]$ ./zkCli.sh</a:t>
              </a:r>
            </a:p>
            <a:p>
              <a:r>
                <a:rPr lang="en-US" altLang="zh-CN" dirty="0">
                  <a:cs typeface="Arial" panose="020B0604020202020204" pitchFamily="34" charset="0"/>
                </a:rPr>
                <a:t>Connecting to localhost:2181</a:t>
              </a:r>
            </a:p>
            <a:p>
              <a:r>
                <a:rPr lang="en-US" altLang="zh-CN" dirty="0">
                  <a:cs typeface="Arial" panose="020B0604020202020204" pitchFamily="34" charset="0"/>
                </a:rPr>
                <a:t>[zk: localhost:2181(CONNECTED) 0] ls /</a:t>
              </a:r>
            </a:p>
            <a:p>
              <a:r>
                <a:rPr lang="en-US" altLang="zh-CN" dirty="0">
                  <a:cs typeface="Arial" panose="020B0604020202020204" pitchFamily="34" charset="0"/>
                </a:rPr>
                <a:t>[zookeeper]</a:t>
              </a:r>
            </a:p>
            <a:p>
              <a:r>
                <a:rPr lang="en-US" altLang="zh-CN" dirty="0">
                  <a:cs typeface="Arial" panose="020B0604020202020204" pitchFamily="34" charset="0"/>
                </a:rPr>
                <a:t>[zk: localhost:2181(CONNECTED) 1] </a:t>
              </a:r>
              <a:r>
                <a:rPr lang="en-US" altLang="zh-CN" b="1" dirty="0">
                  <a:cs typeface="Arial" panose="020B0604020202020204" pitchFamily="34" charset="0"/>
                </a:rPr>
                <a:t>create -e /master "master1.example.com:2223"</a:t>
              </a:r>
            </a:p>
            <a:p>
              <a:r>
                <a:rPr lang="en-US" altLang="zh-CN" dirty="0">
                  <a:cs typeface="Arial" panose="020B0604020202020204" pitchFamily="34" charset="0"/>
                </a:rPr>
                <a:t>Created /master</a:t>
              </a:r>
            </a:p>
            <a:p>
              <a:r>
                <a:rPr lang="en-US" altLang="zh-CN" dirty="0">
                  <a:cs typeface="Arial" panose="020B0604020202020204" pitchFamily="34" charset="0"/>
                </a:rPr>
                <a:t>[zk: localhost:2181(CONNECTED) 2] ls /</a:t>
              </a:r>
            </a:p>
            <a:p>
              <a:r>
                <a:rPr lang="en-US" altLang="zh-CN" dirty="0">
                  <a:cs typeface="Arial" panose="020B0604020202020204" pitchFamily="34" charset="0"/>
                </a:rPr>
                <a:t>[zookeeper, master]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080004" y="1154422"/>
              <a:ext cx="148167" cy="555344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080004" y="549275"/>
              <a:ext cx="10031991" cy="7924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/>
                <a:t>步骤 </a:t>
              </a:r>
              <a:r>
                <a:rPr lang="en-US" altLang="zh-CN" b="1" dirty="0"/>
                <a:t>1</a:t>
              </a:r>
              <a:r>
                <a:rPr lang="zh-CN" altLang="en-US" b="1" dirty="0"/>
                <a:t>：</a:t>
              </a:r>
              <a:r>
                <a:rPr lang="en-US" altLang="zh-CN" dirty="0"/>
                <a:t>Node-1 </a:t>
              </a:r>
              <a:r>
                <a:rPr lang="zh-CN" altLang="en-US" dirty="0"/>
                <a:t>成为主节点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429851" y="2699472"/>
              <a:ext cx="21050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创建主节点成功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163363" y="5505843"/>
            <a:ext cx="4948633" cy="1002453"/>
            <a:chOff x="6163363" y="5505843"/>
            <a:chExt cx="4948633" cy="1002453"/>
          </a:xfrm>
        </p:grpSpPr>
        <p:sp>
          <p:nvSpPr>
            <p:cNvPr id="14" name="圆角矩形 13"/>
            <p:cNvSpPr/>
            <p:nvPr/>
          </p:nvSpPr>
          <p:spPr>
            <a:xfrm>
              <a:off x="6473600" y="5692351"/>
              <a:ext cx="1271210" cy="68680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Node-1</a:t>
              </a:r>
            </a:p>
            <a:p>
              <a:pPr algn="ctr"/>
              <a:r>
                <a:rPr lang="en-US" altLang="zh-CN" i="1" dirty="0">
                  <a:solidFill>
                    <a:schemeClr val="bg1"/>
                  </a:solidFill>
                </a:rPr>
                <a:t>leader</a:t>
              </a:r>
              <a:endParaRPr lang="zh-CN" altLang="en-US" i="1" dirty="0">
                <a:solidFill>
                  <a:schemeClr val="bg1"/>
                </a:solidFill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8002074" y="5690501"/>
              <a:ext cx="1271210" cy="688655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5"/>
                  </a:solidFill>
                </a:rPr>
                <a:t>Node-2</a:t>
              </a:r>
              <a:endParaRPr lang="zh-CN" alt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9530550" y="5690501"/>
              <a:ext cx="1271211" cy="688180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5"/>
                  </a:solidFill>
                </a:rPr>
                <a:t>Node-3</a:t>
              </a:r>
              <a:endParaRPr lang="zh-CN" alt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6163363" y="5505843"/>
              <a:ext cx="4948633" cy="1002453"/>
            </a:xfrm>
            <a:prstGeom prst="roundRect">
              <a:avLst>
                <a:gd name="adj" fmla="val 8817"/>
              </a:avLst>
            </a:prstGeom>
            <a:noFill/>
            <a:ln w="3175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02324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080005" y="349705"/>
            <a:ext cx="10031991" cy="6158591"/>
            <a:chOff x="1080004" y="549275"/>
            <a:chExt cx="10031991" cy="6158591"/>
          </a:xfrm>
        </p:grpSpPr>
        <p:sp>
          <p:nvSpPr>
            <p:cNvPr id="3" name="矩形 2"/>
            <p:cNvSpPr/>
            <p:nvPr/>
          </p:nvSpPr>
          <p:spPr>
            <a:xfrm>
              <a:off x="1080005" y="1154422"/>
              <a:ext cx="10031989" cy="5553444"/>
            </a:xfrm>
            <a:prstGeom prst="rect">
              <a:avLst/>
            </a:prstGeom>
            <a:solidFill>
              <a:srgbClr val="F5F5F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549469" y="1351065"/>
              <a:ext cx="9562525" cy="5078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dirty="0"/>
                <a:t>[zozo@VM_0_3_centos bin]$ ./zkCli.sh</a:t>
              </a:r>
            </a:p>
            <a:p>
              <a:r>
                <a:rPr lang="en-US" altLang="zh-CN" dirty="0"/>
                <a:t>Connecting to localhost:2181</a:t>
              </a:r>
            </a:p>
            <a:p>
              <a:r>
                <a:rPr lang="en-US" altLang="zh-CN" dirty="0"/>
                <a:t>[zk: localhost:2181(CONNECTED) 0] ls /</a:t>
              </a:r>
            </a:p>
            <a:p>
              <a:r>
                <a:rPr lang="en-US" altLang="zh-CN" dirty="0"/>
                <a:t>[zookeeper, master]</a:t>
              </a:r>
            </a:p>
            <a:p>
              <a:r>
                <a:rPr lang="en-US" altLang="zh-CN" dirty="0"/>
                <a:t>[zk: localhost:2181(CONNECTED) 1] </a:t>
              </a:r>
              <a:r>
                <a:rPr lang="en-US" altLang="zh-CN" b="1" dirty="0"/>
                <a:t>create -e /master "master2.example.com:2223"</a:t>
              </a:r>
            </a:p>
            <a:p>
              <a:r>
                <a:rPr lang="en-US" altLang="zh-CN" dirty="0"/>
                <a:t>Node already exists: /master</a:t>
              </a:r>
            </a:p>
            <a:p>
              <a:r>
                <a:rPr lang="en-US" altLang="zh-CN" dirty="0"/>
                <a:t>[zk: localhost:2181(CONNECTED) 2] </a:t>
              </a:r>
              <a:r>
                <a:rPr lang="en-US" altLang="zh-CN" b="1" dirty="0"/>
                <a:t>stat /master true</a:t>
              </a:r>
            </a:p>
            <a:p>
              <a:r>
                <a:rPr lang="en-US" altLang="zh-CN" dirty="0" err="1"/>
                <a:t>cZxid</a:t>
              </a:r>
              <a:r>
                <a:rPr lang="en-US" altLang="zh-CN" dirty="0"/>
                <a:t> = 0x1000005e1</a:t>
              </a:r>
            </a:p>
            <a:p>
              <a:r>
                <a:rPr lang="en-US" altLang="zh-CN" dirty="0" err="1"/>
                <a:t>ctime</a:t>
              </a:r>
              <a:r>
                <a:rPr lang="en-US" altLang="zh-CN" dirty="0"/>
                <a:t> = Thu May 09 20:11:06 CST 2019</a:t>
              </a:r>
            </a:p>
            <a:p>
              <a:r>
                <a:rPr lang="en-US" altLang="zh-CN" dirty="0" err="1"/>
                <a:t>mZxid</a:t>
              </a:r>
              <a:r>
                <a:rPr lang="en-US" altLang="zh-CN" dirty="0"/>
                <a:t> = 0x1000005e1</a:t>
              </a:r>
            </a:p>
            <a:p>
              <a:r>
                <a:rPr lang="en-US" altLang="zh-CN" dirty="0" err="1"/>
                <a:t>mtime</a:t>
              </a:r>
              <a:r>
                <a:rPr lang="en-US" altLang="zh-CN" dirty="0"/>
                <a:t> = Thu May 09 20:11:06 CST 2019</a:t>
              </a:r>
            </a:p>
            <a:p>
              <a:r>
                <a:rPr lang="en-US" altLang="zh-CN" dirty="0" err="1"/>
                <a:t>pZxid</a:t>
              </a:r>
              <a:r>
                <a:rPr lang="en-US" altLang="zh-CN" dirty="0"/>
                <a:t> = 0x1000005e1</a:t>
              </a:r>
            </a:p>
            <a:p>
              <a:r>
                <a:rPr lang="en-US" altLang="zh-CN" dirty="0"/>
                <a:t>cversion = 0</a:t>
              </a:r>
            </a:p>
            <a:p>
              <a:r>
                <a:rPr lang="en-US" altLang="zh-CN" dirty="0" err="1"/>
                <a:t>dataVersion</a:t>
              </a:r>
              <a:r>
                <a:rPr lang="en-US" altLang="zh-CN" dirty="0"/>
                <a:t> = 0</a:t>
              </a:r>
            </a:p>
            <a:p>
              <a:r>
                <a:rPr lang="en-US" altLang="zh-CN" dirty="0" err="1"/>
                <a:t>aclVersion</a:t>
              </a:r>
              <a:r>
                <a:rPr lang="en-US" altLang="zh-CN" dirty="0"/>
                <a:t> = 0</a:t>
              </a:r>
            </a:p>
            <a:p>
              <a:r>
                <a:rPr lang="en-US" altLang="zh-CN" dirty="0" err="1"/>
                <a:t>ephemeralOwner</a:t>
              </a:r>
              <a:r>
                <a:rPr lang="en-US" altLang="zh-CN" dirty="0"/>
                <a:t> = 0x2042db0dea60035</a:t>
              </a:r>
            </a:p>
            <a:p>
              <a:r>
                <a:rPr lang="en-US" altLang="zh-CN" dirty="0" err="1"/>
                <a:t>dataLength</a:t>
              </a:r>
              <a:r>
                <a:rPr lang="en-US" altLang="zh-CN" dirty="0"/>
                <a:t> = 24</a:t>
              </a:r>
            </a:p>
            <a:p>
              <a:r>
                <a:rPr lang="en-US" altLang="zh-CN" dirty="0" err="1"/>
                <a:t>numChildren</a:t>
              </a:r>
              <a:r>
                <a:rPr lang="en-US" altLang="zh-CN" dirty="0"/>
                <a:t> = 0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080004" y="1154422"/>
              <a:ext cx="148167" cy="555344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8421393" y="2699472"/>
              <a:ext cx="21659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创建主节点失败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723461" y="3245027"/>
              <a:ext cx="21050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监控主节点变化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080004" y="549275"/>
              <a:ext cx="10031991" cy="7924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/>
                <a:t>步骤 </a:t>
              </a:r>
              <a:r>
                <a:rPr lang="en-US" altLang="zh-CN" b="1" dirty="0"/>
                <a:t>2</a:t>
              </a:r>
              <a:r>
                <a:rPr lang="zh-CN" altLang="en-US" b="1" dirty="0"/>
                <a:t>：</a:t>
              </a:r>
              <a:r>
                <a:rPr lang="en-US" altLang="zh-CN" dirty="0"/>
                <a:t>Node-2 </a:t>
              </a:r>
              <a:r>
                <a:rPr lang="zh-CN" altLang="en-US" dirty="0"/>
                <a:t>尝试成为主节点失败，然后监控主节点的变化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163363" y="5505843"/>
            <a:ext cx="4948633" cy="1002453"/>
            <a:chOff x="6163363" y="5505843"/>
            <a:chExt cx="4948633" cy="1002453"/>
          </a:xfrm>
        </p:grpSpPr>
        <p:sp>
          <p:nvSpPr>
            <p:cNvPr id="11" name="圆角矩形 10"/>
            <p:cNvSpPr/>
            <p:nvPr/>
          </p:nvSpPr>
          <p:spPr>
            <a:xfrm>
              <a:off x="6473600" y="5692351"/>
              <a:ext cx="1271210" cy="686805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5"/>
                  </a:solidFill>
                </a:rPr>
                <a:t>Node-1</a:t>
              </a:r>
            </a:p>
            <a:p>
              <a:pPr algn="ctr"/>
              <a:r>
                <a:rPr lang="en-US" altLang="zh-CN" i="1" dirty="0">
                  <a:solidFill>
                    <a:schemeClr val="accent5"/>
                  </a:solidFill>
                </a:rPr>
                <a:t>leader</a:t>
              </a:r>
              <a:endParaRPr lang="zh-CN" altLang="en-US" i="1" dirty="0">
                <a:solidFill>
                  <a:schemeClr val="accent5"/>
                </a:solidFill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8002074" y="5690501"/>
              <a:ext cx="1271210" cy="68865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Node-2</a:t>
              </a:r>
            </a:p>
            <a:p>
              <a:pPr algn="ctr"/>
              <a:r>
                <a:rPr lang="en-US" altLang="zh-CN" i="1" dirty="0">
                  <a:solidFill>
                    <a:schemeClr val="bg1"/>
                  </a:solidFill>
                </a:rPr>
                <a:t>follower</a:t>
              </a:r>
              <a:endParaRPr lang="zh-CN" altLang="en-US" i="1" dirty="0">
                <a:solidFill>
                  <a:schemeClr val="bg1"/>
                </a:solidFill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9530550" y="5690501"/>
              <a:ext cx="1271211" cy="688180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5"/>
                  </a:solidFill>
                </a:rPr>
                <a:t>Node-3</a:t>
              </a:r>
              <a:endParaRPr lang="zh-CN" alt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6163363" y="5505843"/>
              <a:ext cx="4948633" cy="1002453"/>
            </a:xfrm>
            <a:prstGeom prst="roundRect">
              <a:avLst>
                <a:gd name="adj" fmla="val 8817"/>
              </a:avLst>
            </a:prstGeom>
            <a:noFill/>
            <a:ln w="3175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64351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80005" y="349705"/>
            <a:ext cx="10031991" cy="6158591"/>
            <a:chOff x="1080004" y="549275"/>
            <a:chExt cx="10031991" cy="6158591"/>
          </a:xfrm>
        </p:grpSpPr>
        <p:sp>
          <p:nvSpPr>
            <p:cNvPr id="3" name="矩形 2"/>
            <p:cNvSpPr/>
            <p:nvPr/>
          </p:nvSpPr>
          <p:spPr>
            <a:xfrm>
              <a:off x="1080005" y="1154422"/>
              <a:ext cx="10031989" cy="5553444"/>
            </a:xfrm>
            <a:prstGeom prst="rect">
              <a:avLst/>
            </a:prstGeom>
            <a:solidFill>
              <a:srgbClr val="F5F5F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549469" y="1351065"/>
              <a:ext cx="8019971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dirty="0"/>
                <a:t>[zk: localhost:2181(CONNECTED) 4] </a:t>
              </a:r>
            </a:p>
            <a:p>
              <a:r>
                <a:rPr lang="en-US" altLang="zh-CN" dirty="0"/>
                <a:t>[zozo@VM_0_17_centos bin]$ 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080004" y="1154422"/>
              <a:ext cx="148167" cy="555344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746964" y="1545041"/>
              <a:ext cx="21050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断开主节点连接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080004" y="549275"/>
              <a:ext cx="10031991" cy="7924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/>
                <a:t>步骤 </a:t>
              </a:r>
              <a:r>
                <a:rPr lang="en-US" altLang="zh-CN" b="1" dirty="0"/>
                <a:t>3</a:t>
              </a:r>
              <a:r>
                <a:rPr lang="zh-CN" altLang="en-US" b="1" dirty="0"/>
                <a:t>：</a:t>
              </a:r>
              <a:r>
                <a:rPr lang="en-US" altLang="zh-CN" b="1" dirty="0"/>
                <a:t>Node-1 </a:t>
              </a:r>
              <a:r>
                <a:rPr lang="zh-CN" altLang="en-US" dirty="0"/>
                <a:t>断开主节点连接（模拟节点崩溃）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163363" y="5505843"/>
            <a:ext cx="4948633" cy="1002453"/>
            <a:chOff x="6163363" y="5505843"/>
            <a:chExt cx="4948633" cy="1002453"/>
          </a:xfrm>
        </p:grpSpPr>
        <p:sp>
          <p:nvSpPr>
            <p:cNvPr id="11" name="圆角矩形 10"/>
            <p:cNvSpPr/>
            <p:nvPr/>
          </p:nvSpPr>
          <p:spPr>
            <a:xfrm>
              <a:off x="6473600" y="5692351"/>
              <a:ext cx="1271210" cy="68680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Node-1</a:t>
              </a:r>
            </a:p>
            <a:p>
              <a:pPr algn="ctr"/>
              <a:r>
                <a:rPr lang="en-US" altLang="zh-CN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leader</a:t>
              </a:r>
              <a:endParaRPr lang="zh-CN" altLang="en-US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8002074" y="5690501"/>
              <a:ext cx="1271210" cy="688655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5"/>
                  </a:solidFill>
                </a:rPr>
                <a:t>Node-2</a:t>
              </a:r>
            </a:p>
            <a:p>
              <a:pPr algn="ctr"/>
              <a:r>
                <a:rPr lang="en-US" altLang="zh-CN" i="1" dirty="0">
                  <a:solidFill>
                    <a:schemeClr val="accent5"/>
                  </a:solidFill>
                </a:rPr>
                <a:t>follower</a:t>
              </a:r>
              <a:endParaRPr lang="zh-CN" altLang="en-US" i="1" dirty="0">
                <a:solidFill>
                  <a:schemeClr val="accent5"/>
                </a:solidFill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9530550" y="5690501"/>
              <a:ext cx="1271211" cy="688180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5"/>
                  </a:solidFill>
                </a:rPr>
                <a:t>Node-3</a:t>
              </a:r>
              <a:endParaRPr lang="zh-CN" alt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6163363" y="5505843"/>
              <a:ext cx="4948633" cy="1002453"/>
            </a:xfrm>
            <a:prstGeom prst="roundRect">
              <a:avLst>
                <a:gd name="adj" fmla="val 8817"/>
              </a:avLst>
            </a:prstGeom>
            <a:noFill/>
            <a:ln w="3175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70415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80005" y="349705"/>
            <a:ext cx="10031991" cy="6158591"/>
            <a:chOff x="1080004" y="549275"/>
            <a:chExt cx="10031991" cy="6158591"/>
          </a:xfrm>
        </p:grpSpPr>
        <p:sp>
          <p:nvSpPr>
            <p:cNvPr id="3" name="矩形 2"/>
            <p:cNvSpPr/>
            <p:nvPr/>
          </p:nvSpPr>
          <p:spPr>
            <a:xfrm>
              <a:off x="1080005" y="1154422"/>
              <a:ext cx="10031989" cy="5553444"/>
            </a:xfrm>
            <a:prstGeom prst="rect">
              <a:avLst/>
            </a:prstGeom>
            <a:solidFill>
              <a:srgbClr val="F5F5F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549469" y="1351065"/>
              <a:ext cx="9562525" cy="258532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dirty="0"/>
                <a:t>[zk: localhost:2181(CONNECTED) 3]</a:t>
              </a:r>
            </a:p>
            <a:p>
              <a:r>
                <a:rPr lang="en-US" altLang="zh-CN" dirty="0"/>
                <a:t>WATCHER::</a:t>
              </a:r>
            </a:p>
            <a:p>
              <a:br>
                <a:rPr lang="en-US" altLang="zh-CN" dirty="0"/>
              </a:br>
              <a:r>
                <a:rPr lang="en-US" altLang="zh-CN" dirty="0"/>
                <a:t>WatchedEvent state:SyncConnected type:</a:t>
              </a:r>
              <a:r>
                <a:rPr lang="en-US" altLang="zh-CN" b="1" dirty="0"/>
                <a:t>NodeDeleted</a:t>
              </a:r>
              <a:r>
                <a:rPr lang="en-US" altLang="zh-CN" dirty="0"/>
                <a:t> path:/master</a:t>
              </a:r>
            </a:p>
            <a:p>
              <a:br>
                <a:rPr lang="en-US" altLang="zh-CN" dirty="0"/>
              </a:br>
              <a:r>
                <a:rPr lang="en-US" altLang="zh-CN" dirty="0"/>
                <a:t>[zk: localhost:2181(CONNECTED) 3] ls /</a:t>
              </a:r>
            </a:p>
            <a:p>
              <a:r>
                <a:rPr lang="en-US" altLang="zh-CN" dirty="0"/>
                <a:t>[zookeeper]</a:t>
              </a:r>
            </a:p>
            <a:p>
              <a:r>
                <a:rPr lang="en-US" altLang="zh-CN" dirty="0"/>
                <a:t>[zk: localhost:2181(CONNECTED) 4] </a:t>
              </a:r>
              <a:r>
                <a:rPr lang="en-US" altLang="zh-CN" b="1" dirty="0"/>
                <a:t>create -e /master "master2.example.com:2223"</a:t>
              </a:r>
            </a:p>
            <a:p>
              <a:r>
                <a:rPr lang="en-US" altLang="zh-CN" dirty="0"/>
                <a:t>Created /master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080004" y="1154422"/>
              <a:ext cx="148167" cy="555344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720524" y="2429827"/>
              <a:ext cx="2515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监控到主节点被删除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429861" y="3520741"/>
              <a:ext cx="21050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创建主节点成功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080004" y="549275"/>
              <a:ext cx="10031991" cy="7924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/>
                <a:t>步骤 </a:t>
              </a:r>
              <a:r>
                <a:rPr lang="en-US" altLang="zh-CN" b="1" dirty="0"/>
                <a:t>4</a:t>
              </a:r>
              <a:r>
                <a:rPr lang="zh-CN" altLang="en-US" b="1" dirty="0"/>
                <a:t>：</a:t>
              </a:r>
              <a:r>
                <a:rPr lang="en-US" altLang="zh-CN" b="1" dirty="0"/>
                <a:t>Node-2 </a:t>
              </a:r>
              <a:r>
                <a:rPr lang="zh-CN" altLang="en-US" dirty="0"/>
                <a:t>监控到主节点被删除，再次尝试成为主节点成功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163363" y="5505843"/>
            <a:ext cx="4948633" cy="1002453"/>
            <a:chOff x="6163363" y="5505843"/>
            <a:chExt cx="4948633" cy="1002453"/>
          </a:xfrm>
        </p:grpSpPr>
        <p:sp>
          <p:nvSpPr>
            <p:cNvPr id="12" name="圆角矩形 11"/>
            <p:cNvSpPr/>
            <p:nvPr/>
          </p:nvSpPr>
          <p:spPr>
            <a:xfrm>
              <a:off x="6473600" y="5692351"/>
              <a:ext cx="1271210" cy="686805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5"/>
                  </a:solidFill>
                </a:rPr>
                <a:t>Node-1</a:t>
              </a: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8002074" y="5690501"/>
              <a:ext cx="1271210" cy="68865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Node-2</a:t>
              </a:r>
            </a:p>
            <a:p>
              <a:pPr algn="ctr"/>
              <a:r>
                <a:rPr lang="en-US" altLang="zh-CN" i="1" dirty="0">
                  <a:solidFill>
                    <a:schemeClr val="bg1"/>
                  </a:solidFill>
                </a:rPr>
                <a:t>leader</a:t>
              </a:r>
              <a:endParaRPr lang="zh-CN" altLang="en-US" i="1" dirty="0">
                <a:solidFill>
                  <a:schemeClr val="bg1"/>
                </a:solidFill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9530550" y="5690501"/>
              <a:ext cx="1271211" cy="688180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5"/>
                  </a:solidFill>
                </a:rPr>
                <a:t>Node-3</a:t>
              </a:r>
              <a:endParaRPr lang="zh-CN" alt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6163363" y="5505843"/>
              <a:ext cx="4948633" cy="1002453"/>
            </a:xfrm>
            <a:prstGeom prst="roundRect">
              <a:avLst>
                <a:gd name="adj" fmla="val 8817"/>
              </a:avLst>
            </a:prstGeom>
            <a:noFill/>
            <a:ln w="3175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8893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885458" y="626347"/>
            <a:ext cx="105816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842" y="1938928"/>
            <a:ext cx="9228316" cy="378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125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80005" y="349705"/>
            <a:ext cx="10031991" cy="6158591"/>
            <a:chOff x="1080004" y="549275"/>
            <a:chExt cx="10031991" cy="6158591"/>
          </a:xfrm>
        </p:grpSpPr>
        <p:sp>
          <p:nvSpPr>
            <p:cNvPr id="3" name="矩形 2"/>
            <p:cNvSpPr/>
            <p:nvPr/>
          </p:nvSpPr>
          <p:spPr>
            <a:xfrm>
              <a:off x="1080005" y="1154422"/>
              <a:ext cx="10031989" cy="5553444"/>
            </a:xfrm>
            <a:prstGeom prst="rect">
              <a:avLst/>
            </a:prstGeom>
            <a:solidFill>
              <a:srgbClr val="F5F5F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549469" y="1341540"/>
              <a:ext cx="9562525" cy="34163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dirty="0"/>
                <a:t>[zk: localhost:2181(CONNECTED) 5] </a:t>
              </a:r>
              <a:r>
                <a:rPr lang="en-US" altLang="zh-CN" b="1" dirty="0"/>
                <a:t>create /workers ""</a:t>
              </a:r>
            </a:p>
            <a:p>
              <a:r>
                <a:rPr lang="en-US" altLang="zh-CN" dirty="0"/>
                <a:t>Created /workers</a:t>
              </a:r>
            </a:p>
            <a:p>
              <a:r>
                <a:rPr lang="en-US" altLang="zh-CN" dirty="0"/>
                <a:t>[</a:t>
              </a:r>
              <a:r>
                <a:rPr lang="en-US" altLang="zh-CN" dirty="0" err="1"/>
                <a:t>zk</a:t>
              </a:r>
              <a:r>
                <a:rPr lang="en-US" altLang="zh-CN" dirty="0"/>
                <a:t>: localhost:2181(CONNECTED) 6] </a:t>
              </a:r>
              <a:r>
                <a:rPr lang="en-US" altLang="zh-CN" b="1" dirty="0"/>
                <a:t>create /tasks ""</a:t>
              </a:r>
            </a:p>
            <a:p>
              <a:r>
                <a:rPr lang="en-US" altLang="zh-CN" dirty="0"/>
                <a:t>Created /tasks</a:t>
              </a:r>
            </a:p>
            <a:p>
              <a:r>
                <a:rPr lang="en-US" altLang="zh-CN" dirty="0"/>
                <a:t>[zk: localhost:2181(CONNECTED) 7] </a:t>
              </a:r>
              <a:r>
                <a:rPr lang="en-US" altLang="zh-CN" b="1" dirty="0"/>
                <a:t>create /assign ""</a:t>
              </a:r>
            </a:p>
            <a:p>
              <a:r>
                <a:rPr lang="en-US" altLang="zh-CN" dirty="0"/>
                <a:t>Created /assign</a:t>
              </a:r>
            </a:p>
            <a:p>
              <a:r>
                <a:rPr lang="en-US" altLang="zh-CN" dirty="0"/>
                <a:t>[zk: localhost:2181(CONNECTED) 8] ls /</a:t>
              </a:r>
            </a:p>
            <a:p>
              <a:r>
                <a:rPr lang="en-US" altLang="zh-CN" dirty="0"/>
                <a:t>[zookeeper, master, workers, tasks, assign]</a:t>
              </a:r>
            </a:p>
            <a:p>
              <a:r>
                <a:rPr lang="en-US" altLang="zh-CN" dirty="0"/>
                <a:t>[zk: localhost:2181(CONNECTED) 9] </a:t>
              </a:r>
              <a:r>
                <a:rPr lang="en-US" altLang="zh-CN" b="1" dirty="0"/>
                <a:t>ls /workers true</a:t>
              </a:r>
            </a:p>
            <a:p>
              <a:r>
                <a:rPr lang="en-US" altLang="zh-CN" dirty="0"/>
                <a:t>[]</a:t>
              </a:r>
            </a:p>
            <a:p>
              <a:r>
                <a:rPr lang="en-US" altLang="zh-CN" dirty="0"/>
                <a:t>[zk: localhost:2181(CONNECTED) 10] </a:t>
              </a:r>
              <a:r>
                <a:rPr lang="en-US" altLang="zh-CN" b="1" dirty="0"/>
                <a:t>ls /tasks true</a:t>
              </a:r>
            </a:p>
            <a:p>
              <a:r>
                <a:rPr lang="en-US" altLang="zh-CN" dirty="0"/>
                <a:t>[]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080004" y="1154422"/>
              <a:ext cx="148167" cy="555344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431731" y="1494552"/>
              <a:ext cx="28648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创建从节点列表的父节点*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144459" y="2050079"/>
              <a:ext cx="27206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创建任务列表的父节点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229130" y="2596502"/>
              <a:ext cx="34804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创建节点任务分配列表的父节点*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119065" y="3690288"/>
              <a:ext cx="27206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监控从节点列表的变化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949732" y="4245438"/>
              <a:ext cx="2515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监控任务列表的变化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080004" y="549275"/>
              <a:ext cx="10031991" cy="7924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/>
                <a:t>步骤 </a:t>
              </a:r>
              <a:r>
                <a:rPr lang="en-US" altLang="zh-CN" b="1" dirty="0"/>
                <a:t>5</a:t>
              </a:r>
              <a:r>
                <a:rPr lang="zh-CN" altLang="en-US" b="1" dirty="0"/>
                <a:t>：</a:t>
              </a:r>
              <a:r>
                <a:rPr lang="en-US" altLang="zh-CN" dirty="0"/>
                <a:t>Node-2 </a:t>
              </a:r>
              <a:r>
                <a:rPr lang="zh-CN" altLang="en-US" dirty="0"/>
                <a:t>成为主节点后，创建从节点、任务、节点任务分配的父节点，并监控其变化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163363" y="5505843"/>
            <a:ext cx="4948633" cy="1002453"/>
            <a:chOff x="6163363" y="5505843"/>
            <a:chExt cx="4948633" cy="1002453"/>
          </a:xfrm>
        </p:grpSpPr>
        <p:sp>
          <p:nvSpPr>
            <p:cNvPr id="15" name="圆角矩形 14"/>
            <p:cNvSpPr/>
            <p:nvPr/>
          </p:nvSpPr>
          <p:spPr>
            <a:xfrm>
              <a:off x="6473600" y="5692351"/>
              <a:ext cx="1271210" cy="686805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5"/>
                  </a:solidFill>
                </a:rPr>
                <a:t>Node-1</a:t>
              </a: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8002074" y="5690501"/>
              <a:ext cx="1271210" cy="68865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Node-2</a:t>
              </a:r>
            </a:p>
            <a:p>
              <a:pPr algn="ctr"/>
              <a:r>
                <a:rPr lang="en-US" altLang="zh-CN" i="1" dirty="0">
                  <a:solidFill>
                    <a:schemeClr val="bg1"/>
                  </a:solidFill>
                </a:rPr>
                <a:t>leader</a:t>
              </a:r>
              <a:endParaRPr lang="zh-CN" altLang="en-US" i="1" dirty="0">
                <a:solidFill>
                  <a:schemeClr val="bg1"/>
                </a:solidFill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9530550" y="5690501"/>
              <a:ext cx="1271211" cy="688180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5"/>
                  </a:solidFill>
                </a:rPr>
                <a:t>Node-3</a:t>
              </a:r>
              <a:endParaRPr lang="zh-CN" alt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6163363" y="5505843"/>
              <a:ext cx="4948633" cy="1002453"/>
            </a:xfrm>
            <a:prstGeom prst="roundRect">
              <a:avLst>
                <a:gd name="adj" fmla="val 8817"/>
              </a:avLst>
            </a:prstGeom>
            <a:noFill/>
            <a:ln w="3175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65035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80005" y="349705"/>
            <a:ext cx="10031991" cy="6158591"/>
            <a:chOff x="1080004" y="549275"/>
            <a:chExt cx="10031991" cy="6158591"/>
          </a:xfrm>
        </p:grpSpPr>
        <p:sp>
          <p:nvSpPr>
            <p:cNvPr id="3" name="矩形 2"/>
            <p:cNvSpPr/>
            <p:nvPr/>
          </p:nvSpPr>
          <p:spPr>
            <a:xfrm>
              <a:off x="1080005" y="1154422"/>
              <a:ext cx="10031989" cy="5553444"/>
            </a:xfrm>
            <a:prstGeom prst="rect">
              <a:avLst/>
            </a:prstGeom>
            <a:solidFill>
              <a:srgbClr val="F5F5F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549469" y="1341540"/>
              <a:ext cx="9562525" cy="31393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dirty="0"/>
                <a:t>[zozo@VM_0_17_centos bin]$ ./zkCli.sh</a:t>
              </a:r>
            </a:p>
            <a:p>
              <a:r>
                <a:rPr lang="en-US" altLang="zh-CN" dirty="0"/>
                <a:t>Connecting to localhost:2181</a:t>
              </a:r>
            </a:p>
            <a:p>
              <a:r>
                <a:rPr lang="en-US" altLang="zh-CN" dirty="0"/>
                <a:t>[zk: localhost:2181(CONNECTED) 0] ls /</a:t>
              </a:r>
            </a:p>
            <a:p>
              <a:r>
                <a:rPr lang="en-US" altLang="zh-CN" dirty="0"/>
                <a:t>[zookeeper, master, workers, tasks, assign]</a:t>
              </a:r>
            </a:p>
            <a:p>
              <a:r>
                <a:rPr lang="en-US" altLang="zh-CN" dirty="0"/>
                <a:t>[zk: localhost:2181(CONNECTED) 1] </a:t>
              </a:r>
              <a:r>
                <a:rPr lang="en-US" altLang="zh-CN" b="1" dirty="0"/>
                <a:t>create -e /workers/worker1.example.com</a:t>
              </a:r>
              <a:r>
                <a:rPr lang="en-US" altLang="zh-CN" dirty="0"/>
                <a:t> "worker1.example.com:2224"</a:t>
              </a:r>
            </a:p>
            <a:p>
              <a:r>
                <a:rPr lang="en-US" altLang="zh-CN" dirty="0"/>
                <a:t>Created /workers/worker1.example.com</a:t>
              </a:r>
            </a:p>
            <a:p>
              <a:r>
                <a:rPr lang="en-US" altLang="zh-CN" dirty="0"/>
                <a:t>[zk: localhost:2181(CONNECTED) 2] </a:t>
              </a:r>
              <a:r>
                <a:rPr lang="en-US" altLang="zh-CN" b="1" dirty="0"/>
                <a:t>create /assign/worker1.example.com ""</a:t>
              </a:r>
            </a:p>
            <a:p>
              <a:r>
                <a:rPr lang="en-US" altLang="zh-CN" dirty="0"/>
                <a:t>Created /assign/worker1.example.com</a:t>
              </a:r>
            </a:p>
            <a:p>
              <a:r>
                <a:rPr lang="en-US" altLang="zh-CN" dirty="0"/>
                <a:t>[zk: localhost:2181(CONNECTED) 3] </a:t>
              </a:r>
              <a:r>
                <a:rPr lang="en-US" altLang="zh-CN" b="1" dirty="0"/>
                <a:t>ls /assign/worker1.example.com true</a:t>
              </a:r>
            </a:p>
            <a:p>
              <a:r>
                <a:rPr lang="en-US" altLang="zh-CN" dirty="0"/>
                <a:t>[]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080004" y="1154422"/>
              <a:ext cx="148167" cy="555344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811784" y="2699472"/>
              <a:ext cx="23102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从节点列表中注册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057322" y="3424005"/>
              <a:ext cx="29258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节点任务分配列表中注册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453206" y="4070194"/>
              <a:ext cx="33361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监控节点任务分配列表的变化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080004" y="549275"/>
              <a:ext cx="10031991" cy="7924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/>
                <a:t>步骤 </a:t>
              </a:r>
              <a:r>
                <a:rPr lang="en-US" altLang="zh-CN" b="1" dirty="0"/>
                <a:t>6</a:t>
              </a:r>
              <a:r>
                <a:rPr lang="zh-CN" altLang="en-US" b="1" dirty="0"/>
                <a:t>：</a:t>
              </a:r>
              <a:r>
                <a:rPr lang="en-US" altLang="zh-CN" dirty="0"/>
                <a:t>Node-1 </a:t>
              </a:r>
              <a:r>
                <a:rPr lang="zh-CN" altLang="en-US" dirty="0"/>
                <a:t>重连后成为从节点，在从节点列表、节点任务分配列表中注册自己，并监控其变化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163363" y="5505843"/>
            <a:ext cx="4948633" cy="1002453"/>
            <a:chOff x="6163363" y="5505843"/>
            <a:chExt cx="4948633" cy="1002453"/>
          </a:xfrm>
        </p:grpSpPr>
        <p:sp>
          <p:nvSpPr>
            <p:cNvPr id="12" name="圆角矩形 11"/>
            <p:cNvSpPr/>
            <p:nvPr/>
          </p:nvSpPr>
          <p:spPr>
            <a:xfrm>
              <a:off x="6473600" y="5692351"/>
              <a:ext cx="1271210" cy="68680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Node-1</a:t>
              </a:r>
            </a:p>
            <a:p>
              <a:pPr algn="ctr"/>
              <a:r>
                <a:rPr lang="en-US" altLang="zh-CN" i="1" dirty="0">
                  <a:solidFill>
                    <a:schemeClr val="bg1"/>
                  </a:solidFill>
                </a:rPr>
                <a:t>follower</a:t>
              </a:r>
              <a:endParaRPr lang="zh-CN" altLang="en-US" i="1" dirty="0">
                <a:solidFill>
                  <a:schemeClr val="bg1"/>
                </a:solidFill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8002074" y="5690501"/>
              <a:ext cx="1271210" cy="688655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5"/>
                  </a:solidFill>
                </a:rPr>
                <a:t>Node-2</a:t>
              </a:r>
            </a:p>
            <a:p>
              <a:pPr algn="ctr"/>
              <a:r>
                <a:rPr lang="en-US" altLang="zh-CN" i="1" dirty="0">
                  <a:solidFill>
                    <a:schemeClr val="accent5"/>
                  </a:solidFill>
                </a:rPr>
                <a:t>leader</a:t>
              </a:r>
              <a:endParaRPr lang="zh-CN" altLang="en-US" i="1" dirty="0">
                <a:solidFill>
                  <a:schemeClr val="accent5"/>
                </a:solidFill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9530550" y="5690501"/>
              <a:ext cx="1271211" cy="688180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5"/>
                  </a:solidFill>
                </a:rPr>
                <a:t>Node-3</a:t>
              </a:r>
              <a:endParaRPr lang="zh-CN" alt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6163363" y="5505843"/>
              <a:ext cx="4948633" cy="1002453"/>
            </a:xfrm>
            <a:prstGeom prst="roundRect">
              <a:avLst>
                <a:gd name="adj" fmla="val 8817"/>
              </a:avLst>
            </a:prstGeom>
            <a:noFill/>
            <a:ln w="3175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7415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80005" y="349705"/>
            <a:ext cx="10031991" cy="6158591"/>
            <a:chOff x="1080004" y="549275"/>
            <a:chExt cx="10031991" cy="6158591"/>
          </a:xfrm>
        </p:grpSpPr>
        <p:sp>
          <p:nvSpPr>
            <p:cNvPr id="3" name="矩形 2"/>
            <p:cNvSpPr/>
            <p:nvPr/>
          </p:nvSpPr>
          <p:spPr>
            <a:xfrm>
              <a:off x="1080005" y="1154422"/>
              <a:ext cx="10031989" cy="5553444"/>
            </a:xfrm>
            <a:prstGeom prst="rect">
              <a:avLst/>
            </a:prstGeom>
            <a:solidFill>
              <a:srgbClr val="F5F5F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549469" y="1351065"/>
              <a:ext cx="9562525" cy="23083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dirty="0"/>
                <a:t>[zozo@VM_0_6_centos bin]$ ./zkCli.sh</a:t>
              </a:r>
            </a:p>
            <a:p>
              <a:r>
                <a:rPr lang="en-US" altLang="zh-CN" dirty="0"/>
                <a:t>Connecting to localhost:2181</a:t>
              </a:r>
            </a:p>
            <a:p>
              <a:r>
                <a:rPr lang="en-US" altLang="zh-CN" dirty="0"/>
                <a:t>[zk: localhost:2181(CONNECTED) 0] ls /</a:t>
              </a:r>
            </a:p>
            <a:p>
              <a:r>
                <a:rPr lang="en-US" altLang="zh-CN" dirty="0"/>
                <a:t>[zookeeper, master, workers, tasks, assign]</a:t>
              </a:r>
            </a:p>
            <a:p>
              <a:r>
                <a:rPr lang="en-US" altLang="zh-CN" dirty="0"/>
                <a:t>[zk: localhost:2181(CONNECTED) 1] </a:t>
              </a:r>
              <a:r>
                <a:rPr lang="en-US" altLang="zh-CN" b="1" dirty="0"/>
                <a:t>create -s /tasks/task- "cmd"</a:t>
              </a:r>
            </a:p>
            <a:p>
              <a:r>
                <a:rPr lang="en-US" altLang="zh-CN" dirty="0"/>
                <a:t>Created /tasks/task-0000000000</a:t>
              </a:r>
            </a:p>
            <a:p>
              <a:r>
                <a:rPr lang="en-US" altLang="zh-CN" dirty="0"/>
                <a:t>[zk: localhost:2181(CONNECTED) 2] </a:t>
              </a:r>
              <a:r>
                <a:rPr lang="en-US" altLang="zh-CN" b="1" dirty="0"/>
                <a:t>ls /tasks/task-0000000000 true</a:t>
              </a:r>
            </a:p>
            <a:p>
              <a:r>
                <a:rPr lang="en-US" altLang="zh-CN" dirty="0"/>
                <a:t>[]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080004" y="1154422"/>
              <a:ext cx="148167" cy="555344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998981" y="2606335"/>
              <a:ext cx="38010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客户端往任务列表中添加一个任务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946888" y="3262586"/>
              <a:ext cx="23102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监控该任务的变化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080004" y="549275"/>
              <a:ext cx="10031991" cy="7924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/>
                <a:t>步骤 </a:t>
              </a:r>
              <a:r>
                <a:rPr lang="en-US" altLang="zh-CN" b="1" dirty="0"/>
                <a:t>7</a:t>
              </a:r>
              <a:r>
                <a:rPr lang="zh-CN" altLang="en-US" b="1" dirty="0"/>
                <a:t>：</a:t>
              </a:r>
              <a:r>
                <a:rPr lang="zh-CN" altLang="en-US" dirty="0"/>
                <a:t>客户端添加任务，并监控其变化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163363" y="5505843"/>
            <a:ext cx="4948633" cy="1002453"/>
            <a:chOff x="6163363" y="5505843"/>
            <a:chExt cx="4948633" cy="1002453"/>
          </a:xfrm>
        </p:grpSpPr>
        <p:sp>
          <p:nvSpPr>
            <p:cNvPr id="12" name="圆角矩形 11"/>
            <p:cNvSpPr/>
            <p:nvPr/>
          </p:nvSpPr>
          <p:spPr>
            <a:xfrm>
              <a:off x="6473600" y="5692351"/>
              <a:ext cx="1271210" cy="686805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5"/>
                  </a:solidFill>
                </a:rPr>
                <a:t>Node-1</a:t>
              </a:r>
            </a:p>
            <a:p>
              <a:pPr algn="ctr"/>
              <a:r>
                <a:rPr lang="en-US" altLang="zh-CN" i="1" dirty="0">
                  <a:solidFill>
                    <a:schemeClr val="accent5"/>
                  </a:solidFill>
                </a:rPr>
                <a:t>follower</a:t>
              </a: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8002074" y="5690501"/>
              <a:ext cx="1271210" cy="688655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5"/>
                  </a:solidFill>
                </a:rPr>
                <a:t>Node-2</a:t>
              </a:r>
            </a:p>
            <a:p>
              <a:pPr algn="ctr"/>
              <a:r>
                <a:rPr lang="en-US" altLang="zh-CN" i="1" dirty="0">
                  <a:solidFill>
                    <a:schemeClr val="accent5"/>
                  </a:solidFill>
                </a:rPr>
                <a:t>leader</a:t>
              </a:r>
              <a:endParaRPr lang="zh-CN" altLang="en-US" i="1" dirty="0">
                <a:solidFill>
                  <a:schemeClr val="accent5"/>
                </a:solidFill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9530550" y="5690501"/>
              <a:ext cx="1271211" cy="68818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Node-3</a:t>
              </a:r>
            </a:p>
            <a:p>
              <a:pPr algn="ctr"/>
              <a:r>
                <a:rPr lang="en-US" altLang="zh-CN" i="1" dirty="0">
                  <a:solidFill>
                    <a:schemeClr val="bg1"/>
                  </a:solidFill>
                </a:rPr>
                <a:t>client</a:t>
              </a:r>
              <a:endParaRPr lang="zh-CN" altLang="en-US" i="1" dirty="0">
                <a:solidFill>
                  <a:schemeClr val="bg1"/>
                </a:solidFill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6163363" y="5505843"/>
              <a:ext cx="4948633" cy="1002453"/>
            </a:xfrm>
            <a:prstGeom prst="roundRect">
              <a:avLst>
                <a:gd name="adj" fmla="val 8817"/>
              </a:avLst>
            </a:prstGeom>
            <a:noFill/>
            <a:ln w="3175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11215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73522" y="349705"/>
            <a:ext cx="10044957" cy="6158591"/>
            <a:chOff x="1080004" y="549275"/>
            <a:chExt cx="10044957" cy="6158591"/>
          </a:xfrm>
        </p:grpSpPr>
        <p:sp>
          <p:nvSpPr>
            <p:cNvPr id="3" name="矩形 2"/>
            <p:cNvSpPr/>
            <p:nvPr/>
          </p:nvSpPr>
          <p:spPr>
            <a:xfrm>
              <a:off x="1080005" y="1154422"/>
              <a:ext cx="10031989" cy="5553444"/>
            </a:xfrm>
            <a:prstGeom prst="rect">
              <a:avLst/>
            </a:prstGeom>
            <a:solidFill>
              <a:srgbClr val="F5F5F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549469" y="1341540"/>
              <a:ext cx="9562525" cy="42473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dirty="0"/>
                <a:t>[zk: localhost:2181(CONNECTED) 11]</a:t>
              </a:r>
            </a:p>
            <a:p>
              <a:r>
                <a:rPr lang="en-US" altLang="zh-CN" dirty="0"/>
                <a:t>WATCHER::</a:t>
              </a:r>
            </a:p>
            <a:p>
              <a:br>
                <a:rPr lang="en-US" altLang="zh-CN" dirty="0"/>
              </a:br>
              <a:r>
                <a:rPr lang="en-US" altLang="zh-CN" dirty="0"/>
                <a:t>WatchedEvent state:SyncConnected type:</a:t>
              </a:r>
              <a:r>
                <a:rPr lang="en-US" altLang="zh-CN" b="1" dirty="0"/>
                <a:t>NodeChildrenChanged</a:t>
              </a:r>
              <a:r>
                <a:rPr lang="en-US" altLang="zh-CN" dirty="0"/>
                <a:t> path:/workers</a:t>
              </a:r>
            </a:p>
            <a:p>
              <a:br>
                <a:rPr lang="en-US" altLang="zh-CN" dirty="0"/>
              </a:br>
              <a:r>
                <a:rPr lang="en-US" altLang="zh-CN" dirty="0"/>
                <a:t>WATCHER::</a:t>
              </a:r>
            </a:p>
            <a:p>
              <a:br>
                <a:rPr lang="en-US" altLang="zh-CN" dirty="0"/>
              </a:br>
              <a:r>
                <a:rPr lang="en-US" altLang="zh-CN" dirty="0"/>
                <a:t>WatchedEvent state:SyncConnected type:</a:t>
              </a:r>
              <a:r>
                <a:rPr lang="en-US" altLang="zh-CN" b="1" dirty="0"/>
                <a:t>NodeChildrenChanged</a:t>
              </a:r>
              <a:r>
                <a:rPr lang="en-US" altLang="zh-CN" dirty="0"/>
                <a:t> path:/tasks</a:t>
              </a:r>
            </a:p>
            <a:p>
              <a:br>
                <a:rPr lang="en-US" altLang="zh-CN" dirty="0"/>
              </a:br>
              <a:r>
                <a:rPr lang="en-US" altLang="zh-CN" dirty="0"/>
                <a:t>[zk: localhost:2181(CONNECTED) 11] ls /tasks</a:t>
              </a:r>
            </a:p>
            <a:p>
              <a:r>
                <a:rPr lang="en-US" altLang="zh-CN" dirty="0"/>
                <a:t>[task-0000000000]</a:t>
              </a:r>
            </a:p>
            <a:p>
              <a:r>
                <a:rPr lang="en-US" altLang="zh-CN" dirty="0"/>
                <a:t>[zk: localhost:2181(CONNECTED) 12] ls /workers</a:t>
              </a:r>
            </a:p>
            <a:p>
              <a:r>
                <a:rPr lang="en-US" altLang="zh-CN" dirty="0"/>
                <a:t>[worker1.example.com]</a:t>
              </a:r>
            </a:p>
            <a:p>
              <a:r>
                <a:rPr lang="en-US" altLang="zh-CN" dirty="0"/>
                <a:t>[zk: localhost:2181(CONNECTED) 13] </a:t>
              </a:r>
              <a:r>
                <a:rPr lang="en-US" altLang="zh-CN" b="1" dirty="0"/>
                <a:t>create /assign/worker1.example.com/task-0000000000 ""</a:t>
              </a:r>
            </a:p>
            <a:p>
              <a:r>
                <a:rPr lang="en-US" altLang="zh-CN" dirty="0"/>
                <a:t>Created /assign/worker1.example.com/task-0000000000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080004" y="1154422"/>
              <a:ext cx="148167" cy="555344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41780" y="2453935"/>
              <a:ext cx="33361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主节点监控到从节点列表变化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541781" y="3558984"/>
              <a:ext cx="31309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主节点监控到任务列表变化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404344" y="5107006"/>
              <a:ext cx="27206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将该任务分配给从节点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080004" y="549275"/>
              <a:ext cx="10031991" cy="7924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/>
                <a:t>步骤 </a:t>
              </a:r>
              <a:r>
                <a:rPr lang="en-US" altLang="zh-CN" b="1" dirty="0"/>
                <a:t>8</a:t>
              </a:r>
              <a:r>
                <a:rPr lang="zh-CN" altLang="en-US" b="1" dirty="0"/>
                <a:t>：</a:t>
              </a:r>
              <a:r>
                <a:rPr lang="zh-CN" altLang="en-US" dirty="0"/>
                <a:t>主节点监控到任务列表变化，将该任务分配给从节点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163363" y="5505843"/>
            <a:ext cx="4948633" cy="1002453"/>
            <a:chOff x="6163363" y="5505843"/>
            <a:chExt cx="4948633" cy="1002453"/>
          </a:xfrm>
        </p:grpSpPr>
        <p:sp>
          <p:nvSpPr>
            <p:cNvPr id="13" name="圆角矩形 12"/>
            <p:cNvSpPr/>
            <p:nvPr/>
          </p:nvSpPr>
          <p:spPr>
            <a:xfrm>
              <a:off x="6473600" y="5692351"/>
              <a:ext cx="1271210" cy="686805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5"/>
                  </a:solidFill>
                </a:rPr>
                <a:t>Node-1</a:t>
              </a:r>
            </a:p>
            <a:p>
              <a:pPr algn="ctr"/>
              <a:r>
                <a:rPr lang="en-US" altLang="zh-CN" i="1" dirty="0">
                  <a:solidFill>
                    <a:schemeClr val="accent5"/>
                  </a:solidFill>
                </a:rPr>
                <a:t>follower</a:t>
              </a: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8002074" y="5690501"/>
              <a:ext cx="1271210" cy="68865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Node-2</a:t>
              </a:r>
            </a:p>
            <a:p>
              <a:pPr algn="ctr"/>
              <a:r>
                <a:rPr lang="en-US" altLang="zh-CN" i="1" dirty="0">
                  <a:solidFill>
                    <a:schemeClr val="bg1"/>
                  </a:solidFill>
                </a:rPr>
                <a:t>leader</a:t>
              </a:r>
              <a:endParaRPr lang="zh-CN" altLang="en-US" i="1" dirty="0">
                <a:solidFill>
                  <a:schemeClr val="bg1"/>
                </a:solidFill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9530550" y="5690501"/>
              <a:ext cx="1271211" cy="688180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5"/>
                  </a:solidFill>
                </a:rPr>
                <a:t>Node-3</a:t>
              </a:r>
            </a:p>
            <a:p>
              <a:pPr algn="ctr"/>
              <a:r>
                <a:rPr lang="en-US" altLang="zh-CN" dirty="0">
                  <a:solidFill>
                    <a:schemeClr val="accent5"/>
                  </a:solidFill>
                </a:rPr>
                <a:t>client</a:t>
              </a:r>
              <a:endParaRPr lang="zh-CN" alt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6163363" y="5505843"/>
              <a:ext cx="4948633" cy="1002453"/>
            </a:xfrm>
            <a:prstGeom prst="roundRect">
              <a:avLst>
                <a:gd name="adj" fmla="val 8817"/>
              </a:avLst>
            </a:prstGeom>
            <a:noFill/>
            <a:ln w="3175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08653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080005" y="349705"/>
            <a:ext cx="10031991" cy="6158591"/>
            <a:chOff x="1080004" y="549275"/>
            <a:chExt cx="10031991" cy="6158591"/>
          </a:xfrm>
        </p:grpSpPr>
        <p:sp>
          <p:nvSpPr>
            <p:cNvPr id="3" name="矩形 2"/>
            <p:cNvSpPr/>
            <p:nvPr/>
          </p:nvSpPr>
          <p:spPr>
            <a:xfrm>
              <a:off x="1080005" y="1154422"/>
              <a:ext cx="10031989" cy="5553444"/>
            </a:xfrm>
            <a:prstGeom prst="rect">
              <a:avLst/>
            </a:prstGeom>
            <a:solidFill>
              <a:srgbClr val="F5F5F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549469" y="1341540"/>
              <a:ext cx="9562525" cy="258532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dirty="0"/>
                <a:t>[zk: localhost:2181(CONNECTED) 4]</a:t>
              </a:r>
            </a:p>
            <a:p>
              <a:r>
                <a:rPr lang="en-US" altLang="zh-CN" dirty="0"/>
                <a:t>WATCHER::</a:t>
              </a:r>
            </a:p>
            <a:p>
              <a:br>
                <a:rPr lang="en-US" altLang="zh-CN" dirty="0"/>
              </a:br>
              <a:r>
                <a:rPr lang="en-US" altLang="zh-CN" dirty="0"/>
                <a:t>WatchedEvent state:SyncConnected </a:t>
              </a:r>
              <a:r>
                <a:rPr lang="en-US" altLang="zh-CN" dirty="0" err="1"/>
                <a:t>type:</a:t>
              </a:r>
              <a:r>
                <a:rPr lang="en-US" altLang="zh-CN" b="1" dirty="0" err="1"/>
                <a:t>NodeChildrenChanged</a:t>
              </a:r>
              <a:r>
                <a:rPr lang="en-US" altLang="zh-CN" dirty="0"/>
                <a:t> path:/assign/worker1.example.com</a:t>
              </a:r>
            </a:p>
            <a:p>
              <a:br>
                <a:rPr lang="en-US" altLang="zh-CN" dirty="0"/>
              </a:br>
              <a:r>
                <a:rPr lang="en-US" altLang="zh-CN" dirty="0"/>
                <a:t>[</a:t>
              </a:r>
              <a:r>
                <a:rPr lang="en-US" altLang="zh-CN" dirty="0" err="1"/>
                <a:t>zk</a:t>
              </a:r>
              <a:r>
                <a:rPr lang="en-US" altLang="zh-CN" dirty="0"/>
                <a:t>: localhost:2181(CONNECTED) 4] ls /assign/worker1.example.com</a:t>
              </a:r>
            </a:p>
            <a:p>
              <a:r>
                <a:rPr lang="en-US" altLang="zh-CN" dirty="0"/>
                <a:t>[task-0000000000]</a:t>
              </a:r>
            </a:p>
            <a:p>
              <a:r>
                <a:rPr lang="en-US" altLang="zh-CN" dirty="0"/>
                <a:t>[zk: localhost:2181(CONNECTED) 5] </a:t>
              </a:r>
              <a:r>
                <a:rPr lang="en-US" altLang="zh-CN" b="1" dirty="0"/>
                <a:t>create /tasks/task-0000000000/status "done"</a:t>
              </a:r>
            </a:p>
            <a:p>
              <a:r>
                <a:rPr lang="en-US" altLang="zh-CN" dirty="0"/>
                <a:t>Created /tasks/task-0000000000/status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080004" y="1154422"/>
              <a:ext cx="148167" cy="555344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227584" y="2372263"/>
              <a:ext cx="37465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从节点监控到任务分配列表的变化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564158" y="3512343"/>
              <a:ext cx="35413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完成任务后，将该任务标记完成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080004" y="549275"/>
              <a:ext cx="10031991" cy="7924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/>
                <a:t>步骤 </a:t>
              </a:r>
              <a:r>
                <a:rPr lang="en-US" altLang="zh-CN" b="1" dirty="0"/>
                <a:t>9</a:t>
              </a:r>
              <a:r>
                <a:rPr lang="zh-CN" altLang="en-US" b="1" dirty="0"/>
                <a:t>：</a:t>
              </a:r>
              <a:r>
                <a:rPr lang="zh-CN" altLang="en-US" dirty="0"/>
                <a:t>从节点监控到任务分配列表的变化，在完成任务后，将其标记为成功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163363" y="5505843"/>
            <a:ext cx="4948633" cy="1002453"/>
            <a:chOff x="6163363" y="5505843"/>
            <a:chExt cx="4948633" cy="1002453"/>
          </a:xfrm>
        </p:grpSpPr>
        <p:sp>
          <p:nvSpPr>
            <p:cNvPr id="12" name="圆角矩形 11"/>
            <p:cNvSpPr/>
            <p:nvPr/>
          </p:nvSpPr>
          <p:spPr>
            <a:xfrm>
              <a:off x="6473600" y="5692351"/>
              <a:ext cx="1271210" cy="68680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Node-1</a:t>
              </a:r>
            </a:p>
            <a:p>
              <a:pPr algn="ctr"/>
              <a:r>
                <a:rPr lang="en-US" altLang="zh-CN" i="1" dirty="0">
                  <a:solidFill>
                    <a:schemeClr val="bg1"/>
                  </a:solidFill>
                </a:rPr>
                <a:t>follower</a:t>
              </a:r>
              <a:endParaRPr lang="zh-CN" altLang="en-US" i="1" dirty="0">
                <a:solidFill>
                  <a:schemeClr val="bg1"/>
                </a:solidFill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8002074" y="5690501"/>
              <a:ext cx="1271210" cy="688655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5"/>
                  </a:solidFill>
                </a:rPr>
                <a:t>Node-2</a:t>
              </a:r>
            </a:p>
            <a:p>
              <a:pPr algn="ctr"/>
              <a:r>
                <a:rPr lang="en-US" altLang="zh-CN" i="1" dirty="0">
                  <a:solidFill>
                    <a:schemeClr val="accent5"/>
                  </a:solidFill>
                </a:rPr>
                <a:t>leader</a:t>
              </a:r>
              <a:endParaRPr lang="zh-CN" altLang="en-US" i="1" dirty="0">
                <a:solidFill>
                  <a:schemeClr val="accent5"/>
                </a:solidFill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9530550" y="5690501"/>
              <a:ext cx="1271211" cy="688180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5"/>
                  </a:solidFill>
                </a:rPr>
                <a:t>Node-3</a:t>
              </a:r>
            </a:p>
            <a:p>
              <a:pPr algn="ctr"/>
              <a:r>
                <a:rPr lang="en-US" altLang="zh-CN" i="1" dirty="0">
                  <a:solidFill>
                    <a:schemeClr val="accent5"/>
                  </a:solidFill>
                </a:rPr>
                <a:t>client</a:t>
              </a:r>
              <a:endParaRPr lang="zh-CN" altLang="en-US" i="1" dirty="0">
                <a:solidFill>
                  <a:schemeClr val="accent5"/>
                </a:solidFill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6163363" y="5505843"/>
              <a:ext cx="4948633" cy="1002453"/>
            </a:xfrm>
            <a:prstGeom prst="roundRect">
              <a:avLst>
                <a:gd name="adj" fmla="val 8817"/>
              </a:avLst>
            </a:prstGeom>
            <a:noFill/>
            <a:ln w="3175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71632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80005" y="349705"/>
            <a:ext cx="10031991" cy="6158591"/>
            <a:chOff x="1080004" y="549275"/>
            <a:chExt cx="10031991" cy="6158591"/>
          </a:xfrm>
        </p:grpSpPr>
        <p:sp>
          <p:nvSpPr>
            <p:cNvPr id="3" name="矩形 2"/>
            <p:cNvSpPr/>
            <p:nvPr/>
          </p:nvSpPr>
          <p:spPr>
            <a:xfrm>
              <a:off x="1080005" y="1154422"/>
              <a:ext cx="10031989" cy="5553444"/>
            </a:xfrm>
            <a:prstGeom prst="rect">
              <a:avLst/>
            </a:prstGeom>
            <a:solidFill>
              <a:srgbClr val="F5F5F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549469" y="1341540"/>
              <a:ext cx="9562525" cy="5078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dirty="0"/>
                <a:t>[zk: localhost:2181(CONNECTED) 3]</a:t>
              </a:r>
            </a:p>
            <a:p>
              <a:r>
                <a:rPr lang="en-US" altLang="zh-CN" dirty="0"/>
                <a:t>WATCHER::</a:t>
              </a:r>
            </a:p>
            <a:p>
              <a:br>
                <a:rPr lang="en-US" altLang="zh-CN" dirty="0"/>
              </a:br>
              <a:r>
                <a:rPr lang="en-US" altLang="zh-CN" dirty="0"/>
                <a:t>WatchedEvent state:SyncConnected type:</a:t>
              </a:r>
              <a:r>
                <a:rPr lang="en-US" altLang="zh-CN" b="1" dirty="0"/>
                <a:t>NodeChildrenChanged</a:t>
              </a:r>
              <a:r>
                <a:rPr lang="en-US" altLang="zh-CN" dirty="0"/>
                <a:t> path:/tasks/task-0000000000</a:t>
              </a:r>
            </a:p>
            <a:p>
              <a:endParaRPr lang="en-US" altLang="zh-CN" dirty="0"/>
            </a:p>
            <a:p>
              <a:r>
                <a:rPr lang="en-US" altLang="zh-CN" dirty="0"/>
                <a:t>[zk: localhost:2181(CONNECTED) 4] </a:t>
              </a:r>
              <a:r>
                <a:rPr lang="en-US" altLang="zh-CN" b="1" dirty="0"/>
                <a:t>get /tasks/task-0000000000/status</a:t>
              </a:r>
            </a:p>
            <a:p>
              <a:r>
                <a:rPr lang="en-US" altLang="zh-CN" dirty="0"/>
                <a:t>done</a:t>
              </a:r>
            </a:p>
            <a:p>
              <a:r>
                <a:rPr lang="en-US" altLang="zh-CN" dirty="0" err="1"/>
                <a:t>cZxid</a:t>
              </a:r>
              <a:r>
                <a:rPr lang="en-US" altLang="zh-CN" dirty="0"/>
                <a:t> = 0x1000005ee</a:t>
              </a:r>
            </a:p>
            <a:p>
              <a:r>
                <a:rPr lang="en-US" altLang="zh-CN" dirty="0" err="1"/>
                <a:t>ctime</a:t>
              </a:r>
              <a:r>
                <a:rPr lang="en-US" altLang="zh-CN" dirty="0"/>
                <a:t> = Thu May 09 20:27:08 CST 2019</a:t>
              </a:r>
            </a:p>
            <a:p>
              <a:r>
                <a:rPr lang="en-US" altLang="zh-CN" dirty="0" err="1"/>
                <a:t>mZxid</a:t>
              </a:r>
              <a:r>
                <a:rPr lang="en-US" altLang="zh-CN" dirty="0"/>
                <a:t> = 0x1000005ee</a:t>
              </a:r>
            </a:p>
            <a:p>
              <a:r>
                <a:rPr lang="en-US" altLang="zh-CN" dirty="0" err="1"/>
                <a:t>mtime</a:t>
              </a:r>
              <a:r>
                <a:rPr lang="en-US" altLang="zh-CN" dirty="0"/>
                <a:t> = Thu May 09 20:27:08 CST 2019</a:t>
              </a:r>
            </a:p>
            <a:p>
              <a:r>
                <a:rPr lang="en-US" altLang="zh-CN" dirty="0" err="1"/>
                <a:t>pZxid</a:t>
              </a:r>
              <a:r>
                <a:rPr lang="en-US" altLang="zh-CN" dirty="0"/>
                <a:t> = 0x1000005ee</a:t>
              </a:r>
            </a:p>
            <a:p>
              <a:r>
                <a:rPr lang="en-US" altLang="zh-CN" dirty="0"/>
                <a:t>cversion = 0</a:t>
              </a:r>
            </a:p>
            <a:p>
              <a:r>
                <a:rPr lang="en-US" altLang="zh-CN" dirty="0" err="1"/>
                <a:t>dataVersion</a:t>
              </a:r>
              <a:r>
                <a:rPr lang="en-US" altLang="zh-CN" dirty="0"/>
                <a:t> = 0</a:t>
              </a:r>
            </a:p>
            <a:p>
              <a:r>
                <a:rPr lang="en-US" altLang="zh-CN" dirty="0" err="1"/>
                <a:t>aclVersion</a:t>
              </a:r>
              <a:r>
                <a:rPr lang="en-US" altLang="zh-CN" dirty="0"/>
                <a:t> = 0</a:t>
              </a:r>
            </a:p>
            <a:p>
              <a:r>
                <a:rPr lang="en-US" altLang="zh-CN" dirty="0" err="1"/>
                <a:t>ephemeralOwner</a:t>
              </a:r>
              <a:r>
                <a:rPr lang="en-US" altLang="zh-CN" dirty="0"/>
                <a:t> = 0x0</a:t>
              </a:r>
            </a:p>
            <a:p>
              <a:r>
                <a:rPr lang="en-US" altLang="zh-CN" dirty="0" err="1"/>
                <a:t>dataLength</a:t>
              </a:r>
              <a:r>
                <a:rPr lang="en-US" altLang="zh-CN" dirty="0"/>
                <a:t> = 4</a:t>
              </a:r>
            </a:p>
            <a:p>
              <a:r>
                <a:rPr lang="en-US" altLang="zh-CN" dirty="0" err="1"/>
                <a:t>numChildren</a:t>
              </a:r>
              <a:r>
                <a:rPr lang="en-US" altLang="zh-CN" dirty="0"/>
                <a:t> = 0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080004" y="1154422"/>
              <a:ext cx="148167" cy="555344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227589" y="2372263"/>
              <a:ext cx="31309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客户端监控到该任务的变化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329186" y="2965298"/>
              <a:ext cx="21050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获取该任务结果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080004" y="549275"/>
              <a:ext cx="10031991" cy="7924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/>
                <a:t>步骤 </a:t>
              </a:r>
              <a:r>
                <a:rPr lang="en-US" altLang="zh-CN" b="1" dirty="0"/>
                <a:t>10</a:t>
              </a:r>
              <a:r>
                <a:rPr lang="zh-CN" altLang="en-US" b="1" dirty="0"/>
                <a:t>：</a:t>
              </a:r>
              <a:r>
                <a:rPr lang="zh-CN" altLang="en-US" dirty="0"/>
                <a:t>客户端监控到 </a:t>
              </a:r>
              <a:r>
                <a:rPr lang="en-US" altLang="zh-CN" dirty="0"/>
                <a:t>/tasks/task-0000000000 </a:t>
              </a:r>
              <a:r>
                <a:rPr lang="zh-CN" altLang="en-US" dirty="0"/>
                <a:t>子节点变化，获取执行结果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163363" y="5505843"/>
            <a:ext cx="4948633" cy="1002453"/>
            <a:chOff x="6163363" y="5505843"/>
            <a:chExt cx="4948633" cy="1002453"/>
          </a:xfrm>
        </p:grpSpPr>
        <p:sp>
          <p:nvSpPr>
            <p:cNvPr id="12" name="圆角矩形 11"/>
            <p:cNvSpPr/>
            <p:nvPr/>
          </p:nvSpPr>
          <p:spPr>
            <a:xfrm>
              <a:off x="6473600" y="5692351"/>
              <a:ext cx="1271210" cy="686805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5"/>
                  </a:solidFill>
                </a:rPr>
                <a:t>Node-1</a:t>
              </a:r>
            </a:p>
            <a:p>
              <a:pPr algn="ctr"/>
              <a:r>
                <a:rPr lang="en-US" altLang="zh-CN" i="1" dirty="0">
                  <a:solidFill>
                    <a:schemeClr val="accent5"/>
                  </a:solidFill>
                </a:rPr>
                <a:t>follower</a:t>
              </a: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8002074" y="5690501"/>
              <a:ext cx="1271210" cy="688655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5"/>
                  </a:solidFill>
                </a:rPr>
                <a:t>Node-2</a:t>
              </a:r>
            </a:p>
            <a:p>
              <a:pPr algn="ctr"/>
              <a:r>
                <a:rPr lang="en-US" altLang="zh-CN" i="1" dirty="0">
                  <a:solidFill>
                    <a:schemeClr val="accent5"/>
                  </a:solidFill>
                </a:rPr>
                <a:t>leader</a:t>
              </a:r>
              <a:endParaRPr lang="zh-CN" altLang="en-US" i="1" dirty="0">
                <a:solidFill>
                  <a:schemeClr val="accent5"/>
                </a:solidFill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9530550" y="5690501"/>
              <a:ext cx="1271211" cy="68818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Node-3</a:t>
              </a:r>
            </a:p>
            <a:p>
              <a:pPr algn="ctr"/>
              <a:r>
                <a:rPr lang="en-US" altLang="zh-CN" i="1" dirty="0">
                  <a:solidFill>
                    <a:schemeClr val="bg1"/>
                  </a:solidFill>
                </a:rPr>
                <a:t>client</a:t>
              </a:r>
              <a:endParaRPr lang="zh-CN" altLang="en-US" i="1" dirty="0">
                <a:solidFill>
                  <a:schemeClr val="bg1"/>
                </a:solidFill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6163363" y="5505843"/>
              <a:ext cx="4948633" cy="1002453"/>
            </a:xfrm>
            <a:prstGeom prst="roundRect">
              <a:avLst>
                <a:gd name="adj" fmla="val 8817"/>
              </a:avLst>
            </a:prstGeom>
            <a:noFill/>
            <a:ln w="3175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88894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073671" y="2845580"/>
            <a:ext cx="40446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Configurator –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配置中心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01269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71274" y="905168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现状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71271" y="1426881"/>
            <a:ext cx="103194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公司目前系统多，环境多，配置多。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由此带来的问题是运维人员需要维护多个游戏，多个系统，多个环境的多份配置。这也增加了运维的工作和配置出错的风险。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71274" y="3196917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配置中心的推出可以有效解决其中的痛点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71271" y="3773523"/>
            <a:ext cx="103194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系统接入配置中心后，只需维护一份配置，就可多点共享，且配置的增加或内容的修改能够实时通知应用系统进行动态变更，无需手动登录服务器操作，从而有效减少了运维的工作和配置修改出错的风险。配置中心特别适合多点部署且配置频繁变更的应用系统（如运营日志收集系统，日志传输模块等）。</a:t>
            </a:r>
          </a:p>
        </p:txBody>
      </p:sp>
    </p:spTree>
    <p:extLst>
      <p:ext uri="{BB962C8B-B14F-4D97-AF65-F5344CB8AC3E}">
        <p14:creationId xmlns:p14="http://schemas.microsoft.com/office/powerpoint/2010/main" val="15765061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725195" y="1747062"/>
            <a:ext cx="6443702" cy="4013657"/>
            <a:chOff x="567002" y="987053"/>
            <a:chExt cx="8240700" cy="5183288"/>
          </a:xfrm>
        </p:grpSpPr>
        <p:sp>
          <p:nvSpPr>
            <p:cNvPr id="7" name="矩形 6"/>
            <p:cNvSpPr/>
            <p:nvPr/>
          </p:nvSpPr>
          <p:spPr>
            <a:xfrm>
              <a:off x="567002" y="2250850"/>
              <a:ext cx="8240700" cy="1800062"/>
            </a:xfrm>
            <a:prstGeom prst="rect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altLang="zh-CN" dirty="0">
                  <a:solidFill>
                    <a:schemeClr val="accent6">
                      <a:lumMod val="50000"/>
                    </a:schemeClr>
                  </a:solidFill>
                </a:rPr>
                <a:t>Storage services</a:t>
              </a:r>
              <a:endParaRPr lang="zh-CN" altLang="en-US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042565" y="2827915"/>
              <a:ext cx="2128887" cy="883239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altLang="zh-CN" dirty="0"/>
            </a:p>
            <a:p>
              <a:pPr algn="ctr"/>
              <a:r>
                <a:rPr lang="en-US" altLang="zh-CN" dirty="0"/>
                <a:t>ZooKeeper</a:t>
              </a:r>
              <a:endParaRPr lang="zh-CN" altLang="en-US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91996" y="2827910"/>
              <a:ext cx="630025" cy="33936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app2</a:t>
              </a:r>
              <a:endParaRPr lang="zh-CN" altLang="en-US" sz="1200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1042565" y="2827914"/>
              <a:ext cx="630025" cy="33936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app1</a:t>
              </a:r>
              <a:endParaRPr lang="zh-CN" altLang="en-US" sz="1200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541427" y="2827913"/>
              <a:ext cx="630025" cy="33936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app3</a:t>
              </a:r>
              <a:endParaRPr lang="zh-CN" altLang="en-US" sz="1200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3564235" y="2827915"/>
              <a:ext cx="2128887" cy="883239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altLang="zh-CN" dirty="0"/>
            </a:p>
            <a:p>
              <a:pPr algn="ctr"/>
              <a:r>
                <a:rPr lang="en-US" altLang="zh-CN" dirty="0"/>
                <a:t>ZooKeeper</a:t>
              </a:r>
              <a:endParaRPr lang="zh-CN" alt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4313665" y="2827909"/>
              <a:ext cx="630025" cy="33936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app2</a:t>
              </a:r>
              <a:endParaRPr lang="zh-CN" altLang="en-US" sz="1200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3564235" y="2827914"/>
              <a:ext cx="630025" cy="33936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app1</a:t>
              </a:r>
              <a:endParaRPr lang="zh-CN" altLang="en-US" sz="1200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5063097" y="2827913"/>
              <a:ext cx="630025" cy="33936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app3</a:t>
              </a:r>
              <a:endParaRPr lang="zh-CN" altLang="en-US" sz="1200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6085905" y="2827913"/>
              <a:ext cx="2128887" cy="883239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altLang="zh-CN" dirty="0"/>
            </a:p>
            <a:p>
              <a:pPr algn="ctr"/>
              <a:r>
                <a:rPr lang="en-US" altLang="zh-CN" dirty="0"/>
                <a:t>ZooKeeper</a:t>
              </a:r>
              <a:endParaRPr lang="zh-CN" altLang="en-US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6835335" y="2827910"/>
              <a:ext cx="630025" cy="33936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app2</a:t>
              </a:r>
              <a:endParaRPr lang="zh-CN" altLang="en-US" sz="1200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6085905" y="2827912"/>
              <a:ext cx="630025" cy="33936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app1</a:t>
              </a:r>
              <a:endParaRPr lang="zh-CN" altLang="en-US" sz="1200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7584767" y="2827911"/>
              <a:ext cx="630025" cy="33936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app3</a:t>
              </a:r>
              <a:endParaRPr lang="zh-CN" altLang="en-US" sz="1200" dirty="0"/>
            </a:p>
          </p:txBody>
        </p:sp>
        <p:cxnSp>
          <p:nvCxnSpPr>
            <p:cNvPr id="22" name="直接箭头连接符 21"/>
            <p:cNvCxnSpPr>
              <a:stCxn id="10" idx="3"/>
              <a:endCxn id="14" idx="1"/>
            </p:cNvCxnSpPr>
            <p:nvPr/>
          </p:nvCxnSpPr>
          <p:spPr>
            <a:xfrm>
              <a:off x="3171452" y="3269535"/>
              <a:ext cx="392783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>
              <a:stCxn id="14" idx="3"/>
              <a:endCxn id="18" idx="1"/>
            </p:cNvCxnSpPr>
            <p:nvPr/>
          </p:nvCxnSpPr>
          <p:spPr>
            <a:xfrm flipV="1">
              <a:off x="5693122" y="3269533"/>
              <a:ext cx="392783" cy="2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4" name="圆角矩形 23"/>
            <p:cNvSpPr/>
            <p:nvPr/>
          </p:nvSpPr>
          <p:spPr>
            <a:xfrm>
              <a:off x="3564233" y="987053"/>
              <a:ext cx="2128887" cy="695325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002">
              <a:schemeClr val="dk2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Manager</a:t>
              </a:r>
              <a:endParaRPr lang="zh-CN" altLang="en-US" dirty="0"/>
            </a:p>
          </p:txBody>
        </p:sp>
        <p:cxnSp>
          <p:nvCxnSpPr>
            <p:cNvPr id="25" name="曲线连接符 24"/>
            <p:cNvCxnSpPr>
              <a:stCxn id="24" idx="2"/>
              <a:endCxn id="10" idx="0"/>
            </p:cNvCxnSpPr>
            <p:nvPr/>
          </p:nvCxnSpPr>
          <p:spPr>
            <a:xfrm rot="5400000">
              <a:off x="2795075" y="994312"/>
              <a:ext cx="1145537" cy="2521668"/>
            </a:xfrm>
            <a:prstGeom prst="curvedConnector3">
              <a:avLst/>
            </a:prstGeom>
            <a:ln>
              <a:solidFill>
                <a:schemeClr val="accent5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曲线连接符 25"/>
            <p:cNvCxnSpPr>
              <a:stCxn id="24" idx="2"/>
              <a:endCxn id="18" idx="0"/>
            </p:cNvCxnSpPr>
            <p:nvPr/>
          </p:nvCxnSpPr>
          <p:spPr>
            <a:xfrm rot="16200000" flipH="1">
              <a:off x="5316746" y="994309"/>
              <a:ext cx="1145535" cy="2521672"/>
            </a:xfrm>
            <a:prstGeom prst="curvedConnector3">
              <a:avLst/>
            </a:prstGeom>
            <a:ln>
              <a:solidFill>
                <a:schemeClr val="accent5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曲线连接符 26"/>
            <p:cNvCxnSpPr>
              <a:stCxn id="24" idx="2"/>
              <a:endCxn id="14" idx="0"/>
            </p:cNvCxnSpPr>
            <p:nvPr/>
          </p:nvCxnSpPr>
          <p:spPr>
            <a:xfrm rot="16200000" flipH="1">
              <a:off x="4055910" y="2255145"/>
              <a:ext cx="1145537" cy="2"/>
            </a:xfrm>
            <a:prstGeom prst="curvedConnector3">
              <a:avLst/>
            </a:prstGeom>
            <a:ln>
              <a:solidFill>
                <a:schemeClr val="accent5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圆角矩形 27"/>
            <p:cNvSpPr/>
            <p:nvPr/>
          </p:nvSpPr>
          <p:spPr>
            <a:xfrm>
              <a:off x="567002" y="5287103"/>
              <a:ext cx="1431698" cy="883238"/>
            </a:xfrm>
            <a:prstGeom prst="roundRect">
              <a:avLst>
                <a:gd name="adj" fmla="val 14510"/>
              </a:avLst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/>
            </a:p>
            <a:p>
              <a:pPr algn="ctr"/>
              <a:r>
                <a:rPr lang="en-US" altLang="zh-CN" dirty="0"/>
                <a:t>App1</a:t>
              </a:r>
              <a:endParaRPr lang="zh-CN" altLang="en-US" dirty="0"/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567002" y="5287101"/>
              <a:ext cx="1431698" cy="36371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CClient</a:t>
              </a:r>
              <a:endParaRPr lang="zh-CN" altLang="en-US" sz="1400" dirty="0"/>
            </a:p>
          </p:txBody>
        </p:sp>
        <p:cxnSp>
          <p:nvCxnSpPr>
            <p:cNvPr id="30" name="直接箭头连接符 29"/>
            <p:cNvCxnSpPr>
              <a:stCxn id="10" idx="2"/>
              <a:endCxn id="29" idx="0"/>
            </p:cNvCxnSpPr>
            <p:nvPr/>
          </p:nvCxnSpPr>
          <p:spPr>
            <a:xfrm flipH="1">
              <a:off x="1282851" y="3711154"/>
              <a:ext cx="824158" cy="1575947"/>
            </a:xfrm>
            <a:prstGeom prst="straightConnector1">
              <a:avLst/>
            </a:prstGeom>
            <a:ln>
              <a:solidFill>
                <a:schemeClr val="accent3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>
              <a:stCxn id="14" idx="2"/>
              <a:endCxn id="39" idx="0"/>
            </p:cNvCxnSpPr>
            <p:nvPr/>
          </p:nvCxnSpPr>
          <p:spPr>
            <a:xfrm flipH="1">
              <a:off x="2978793" y="3711154"/>
              <a:ext cx="1649886" cy="1575947"/>
            </a:xfrm>
            <a:prstGeom prst="straightConnector1">
              <a:avLst/>
            </a:prstGeom>
            <a:ln>
              <a:solidFill>
                <a:schemeClr val="accent3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>
              <a:stCxn id="14" idx="2"/>
              <a:endCxn id="40" idx="0"/>
            </p:cNvCxnSpPr>
            <p:nvPr/>
          </p:nvCxnSpPr>
          <p:spPr>
            <a:xfrm>
              <a:off x="4628679" y="3711154"/>
              <a:ext cx="906644" cy="1575949"/>
            </a:xfrm>
            <a:prstGeom prst="straightConnector1">
              <a:avLst/>
            </a:prstGeom>
            <a:ln>
              <a:solidFill>
                <a:schemeClr val="accent3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>
              <a:stCxn id="18" idx="2"/>
              <a:endCxn id="42" idx="0"/>
            </p:cNvCxnSpPr>
            <p:nvPr/>
          </p:nvCxnSpPr>
          <p:spPr>
            <a:xfrm>
              <a:off x="7150349" y="3711152"/>
              <a:ext cx="941504" cy="1575951"/>
            </a:xfrm>
            <a:prstGeom prst="straightConnector1">
              <a:avLst/>
            </a:prstGeom>
            <a:ln>
              <a:solidFill>
                <a:schemeClr val="accent3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圆角矩形 33"/>
            <p:cNvSpPr/>
            <p:nvPr/>
          </p:nvSpPr>
          <p:spPr>
            <a:xfrm>
              <a:off x="1195788" y="4386044"/>
              <a:ext cx="1067155" cy="30618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/>
                <a:t>CWatcher</a:t>
              </a:r>
              <a:endParaRPr lang="zh-CN" altLang="en-US" sz="1000" dirty="0"/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3297926" y="4386043"/>
              <a:ext cx="1015737" cy="306179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/>
                <a:t>CWatcher</a:t>
              </a:r>
              <a:endParaRPr lang="zh-CN" altLang="en-US" sz="1000" dirty="0"/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4615633" y="4381369"/>
              <a:ext cx="1054128" cy="306181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/>
                <a:t>CWatcher</a:t>
              </a:r>
              <a:endParaRPr lang="zh-CN" altLang="en-US" sz="1000" dirty="0"/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7155433" y="4381368"/>
              <a:ext cx="1029583" cy="306179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/>
                <a:t>CWatcher</a:t>
              </a:r>
              <a:endParaRPr lang="zh-CN" altLang="en-US" sz="1000" dirty="0"/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2262944" y="5287103"/>
              <a:ext cx="1431698" cy="883238"/>
            </a:xfrm>
            <a:prstGeom prst="roundRect">
              <a:avLst>
                <a:gd name="adj" fmla="val 14510"/>
              </a:avLst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/>
            </a:p>
            <a:p>
              <a:pPr algn="ctr"/>
              <a:r>
                <a:rPr lang="en-US" altLang="zh-CN" dirty="0"/>
                <a:t>App1</a:t>
              </a:r>
              <a:endParaRPr lang="zh-CN" altLang="en-US" dirty="0"/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2262944" y="5287101"/>
              <a:ext cx="1431698" cy="36371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CClient</a:t>
              </a:r>
              <a:endParaRPr lang="zh-CN" altLang="en-US" sz="1400" dirty="0"/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4819474" y="5287103"/>
              <a:ext cx="1431698" cy="883238"/>
            </a:xfrm>
            <a:prstGeom prst="roundRect">
              <a:avLst>
                <a:gd name="adj" fmla="val 14510"/>
              </a:avLst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/>
            </a:p>
            <a:p>
              <a:pPr algn="ctr"/>
              <a:r>
                <a:rPr lang="en-US" altLang="zh-CN" dirty="0"/>
                <a:t>App2</a:t>
              </a:r>
              <a:endParaRPr lang="zh-CN" altLang="en-US" dirty="0"/>
            </a:p>
          </p:txBody>
        </p:sp>
        <p:sp>
          <p:nvSpPr>
            <p:cNvPr id="41" name="圆角矩形 40"/>
            <p:cNvSpPr/>
            <p:nvPr/>
          </p:nvSpPr>
          <p:spPr>
            <a:xfrm>
              <a:off x="4819474" y="5287101"/>
              <a:ext cx="1431698" cy="36371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CClient</a:t>
              </a:r>
              <a:endParaRPr lang="zh-CN" altLang="en-US" sz="1400" dirty="0"/>
            </a:p>
          </p:txBody>
        </p:sp>
        <p:sp>
          <p:nvSpPr>
            <p:cNvPr id="42" name="圆角矩形 41"/>
            <p:cNvSpPr/>
            <p:nvPr/>
          </p:nvSpPr>
          <p:spPr>
            <a:xfrm>
              <a:off x="7376004" y="5287103"/>
              <a:ext cx="1431698" cy="883238"/>
            </a:xfrm>
            <a:prstGeom prst="roundRect">
              <a:avLst>
                <a:gd name="adj" fmla="val 14510"/>
              </a:avLst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/>
            </a:p>
            <a:p>
              <a:pPr algn="ctr"/>
              <a:r>
                <a:rPr lang="en-US" altLang="zh-CN" dirty="0"/>
                <a:t>App3</a:t>
              </a:r>
              <a:endParaRPr lang="zh-CN" altLang="en-US" dirty="0"/>
            </a:p>
          </p:txBody>
        </p:sp>
        <p:sp>
          <p:nvSpPr>
            <p:cNvPr id="43" name="圆角矩形 42"/>
            <p:cNvSpPr/>
            <p:nvPr/>
          </p:nvSpPr>
          <p:spPr>
            <a:xfrm>
              <a:off x="7376004" y="5287101"/>
              <a:ext cx="1431698" cy="36371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CClient</a:t>
              </a:r>
              <a:endParaRPr lang="zh-CN" altLang="en-US" sz="1400" dirty="0"/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7592038" y="2934371"/>
            <a:ext cx="376604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</a:t>
            </a:r>
            <a:endParaRPr lang="en-US" altLang="zh-CN" sz="20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进行存储，具有快速查询，实时通知等特点。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592038" y="1230339"/>
            <a:ext cx="37660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endParaRPr lang="en-US" altLang="zh-CN" sz="20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管理服务提供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接口，能够对用户对应根路径下的数据进行增删改查操作。支持字符串，文件形式的数据存储格式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小于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200K)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7592038" y="4311395"/>
            <a:ext cx="3766050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  <a:endParaRPr lang="en-US" altLang="zh-CN" sz="20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客户端依赖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jar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包，导入后调用初始化方法可自动连接存储服务，且在连接成功，数据变更等情况下能收到回调通知，从而进行本地配置的变更和缓存数据的更新。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725194" y="600562"/>
            <a:ext cx="10140105" cy="621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6434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725194" y="600562"/>
            <a:ext cx="10140105" cy="621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本地配置管理程序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87090" y="1788355"/>
            <a:ext cx="5213709" cy="4124425"/>
            <a:chOff x="1178464" y="1663900"/>
            <a:chExt cx="5410200" cy="4315182"/>
          </a:xfrm>
        </p:grpSpPr>
        <p:sp>
          <p:nvSpPr>
            <p:cNvPr id="47" name="圆角矩形 46"/>
            <p:cNvSpPr/>
            <p:nvPr/>
          </p:nvSpPr>
          <p:spPr>
            <a:xfrm>
              <a:off x="4278600" y="3708957"/>
              <a:ext cx="1886249" cy="2026667"/>
            </a:xfrm>
            <a:prstGeom prst="roundRect">
              <a:avLst>
                <a:gd name="adj" fmla="val 14510"/>
              </a:avLst>
            </a:prstGeom>
            <a:noFill/>
            <a:ln>
              <a:solidFill>
                <a:schemeClr val="accent5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dirty="0">
                  <a:solidFill>
                    <a:schemeClr val="accent5"/>
                  </a:solidFill>
                </a:rPr>
                <a:t>Application</a:t>
              </a:r>
              <a:endParaRPr lang="zh-CN" alt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48" name="圆角矩形 47"/>
            <p:cNvSpPr/>
            <p:nvPr/>
          </p:nvSpPr>
          <p:spPr>
            <a:xfrm>
              <a:off x="1701547" y="1663900"/>
              <a:ext cx="2128887" cy="51397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002">
              <a:schemeClr val="dk2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Manager</a:t>
              </a:r>
              <a:endParaRPr lang="zh-CN" altLang="en-US" dirty="0"/>
            </a:p>
          </p:txBody>
        </p:sp>
        <p:sp>
          <p:nvSpPr>
            <p:cNvPr id="49" name="矩形 48"/>
            <p:cNvSpPr/>
            <p:nvPr/>
          </p:nvSpPr>
          <p:spPr>
            <a:xfrm>
              <a:off x="1701548" y="2373360"/>
              <a:ext cx="2128887" cy="513979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zh-CN" dirty="0"/>
                <a:t>ZooKeeper</a:t>
              </a:r>
              <a:endParaRPr lang="zh-CN" altLang="en-US" dirty="0"/>
            </a:p>
          </p:txBody>
        </p:sp>
        <p:sp>
          <p:nvSpPr>
            <p:cNvPr id="51" name="圆角矩形 50"/>
            <p:cNvSpPr/>
            <p:nvPr/>
          </p:nvSpPr>
          <p:spPr>
            <a:xfrm>
              <a:off x="1701548" y="4737800"/>
              <a:ext cx="2128887" cy="997826"/>
            </a:xfrm>
            <a:prstGeom prst="roundRect">
              <a:avLst>
                <a:gd name="adj" fmla="val 14510"/>
              </a:avLst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/>
            </a:p>
            <a:p>
              <a:pPr algn="ctr"/>
              <a:r>
                <a:rPr lang="en-US" altLang="zh-CN" dirty="0"/>
                <a:t>LocalConfigurator</a:t>
              </a:r>
              <a:endParaRPr lang="zh-CN" altLang="en-US" dirty="0"/>
            </a:p>
          </p:txBody>
        </p:sp>
        <p:sp>
          <p:nvSpPr>
            <p:cNvPr id="53" name="圆角矩形 52"/>
            <p:cNvSpPr/>
            <p:nvPr/>
          </p:nvSpPr>
          <p:spPr>
            <a:xfrm>
              <a:off x="1701548" y="4737800"/>
              <a:ext cx="2128886" cy="36371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CClient</a:t>
              </a:r>
              <a:endParaRPr lang="zh-CN" altLang="en-US" sz="1400" dirty="0"/>
            </a:p>
          </p:txBody>
        </p:sp>
        <p:cxnSp>
          <p:nvCxnSpPr>
            <p:cNvPr id="54" name="直接箭头连接符 53"/>
            <p:cNvCxnSpPr>
              <a:stCxn id="49" idx="2"/>
              <a:endCxn id="53" idx="0"/>
            </p:cNvCxnSpPr>
            <p:nvPr/>
          </p:nvCxnSpPr>
          <p:spPr>
            <a:xfrm flipH="1">
              <a:off x="2765991" y="2887339"/>
              <a:ext cx="1" cy="1850461"/>
            </a:xfrm>
            <a:prstGeom prst="straightConnector1">
              <a:avLst/>
            </a:prstGeom>
            <a:ln>
              <a:solidFill>
                <a:schemeClr val="accent3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圆角矩形 54"/>
            <p:cNvSpPr/>
            <p:nvPr/>
          </p:nvSpPr>
          <p:spPr>
            <a:xfrm>
              <a:off x="2317824" y="3979752"/>
              <a:ext cx="896332" cy="306179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CWatcher</a:t>
              </a:r>
              <a:endParaRPr lang="zh-CN" altLang="en-US" sz="1100" dirty="0"/>
            </a:p>
          </p:txBody>
        </p:sp>
        <p:cxnSp>
          <p:nvCxnSpPr>
            <p:cNvPr id="56" name="直接箭头连接符 55"/>
            <p:cNvCxnSpPr>
              <a:stCxn id="48" idx="2"/>
              <a:endCxn id="49" idx="0"/>
            </p:cNvCxnSpPr>
            <p:nvPr/>
          </p:nvCxnSpPr>
          <p:spPr>
            <a:xfrm>
              <a:off x="2765991" y="2177879"/>
              <a:ext cx="1" cy="195481"/>
            </a:xfrm>
            <a:prstGeom prst="straightConnector1">
              <a:avLst/>
            </a:prstGeom>
            <a:ln>
              <a:solidFill>
                <a:srgbClr val="51648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矩形 56"/>
            <p:cNvSpPr/>
            <p:nvPr/>
          </p:nvSpPr>
          <p:spPr>
            <a:xfrm>
              <a:off x="4642326" y="4289998"/>
              <a:ext cx="1171143" cy="363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002">
              <a:schemeClr val="dk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a.xml</a:t>
              </a:r>
              <a:endParaRPr lang="zh-CN" altLang="en-US" sz="1400" dirty="0"/>
            </a:p>
          </p:txBody>
        </p:sp>
        <p:sp>
          <p:nvSpPr>
            <p:cNvPr id="58" name="矩形 57"/>
            <p:cNvSpPr/>
            <p:nvPr/>
          </p:nvSpPr>
          <p:spPr>
            <a:xfrm>
              <a:off x="4642326" y="4737799"/>
              <a:ext cx="1171143" cy="363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002">
              <a:schemeClr val="dk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b.properties</a:t>
              </a:r>
              <a:endParaRPr lang="zh-CN" altLang="en-US" sz="1400" dirty="0"/>
            </a:p>
          </p:txBody>
        </p:sp>
        <p:sp>
          <p:nvSpPr>
            <p:cNvPr id="59" name="矩形 58"/>
            <p:cNvSpPr/>
            <p:nvPr/>
          </p:nvSpPr>
          <p:spPr>
            <a:xfrm>
              <a:off x="4646530" y="5190270"/>
              <a:ext cx="1171143" cy="363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002">
              <a:schemeClr val="dk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c.txt</a:t>
              </a:r>
              <a:endParaRPr lang="zh-CN" altLang="en-US" sz="1400" dirty="0"/>
            </a:p>
          </p:txBody>
        </p:sp>
        <p:cxnSp>
          <p:nvCxnSpPr>
            <p:cNvPr id="60" name="直接箭头连接符 59"/>
            <p:cNvCxnSpPr>
              <a:stCxn id="53" idx="3"/>
              <a:endCxn id="57" idx="1"/>
            </p:cNvCxnSpPr>
            <p:nvPr/>
          </p:nvCxnSpPr>
          <p:spPr>
            <a:xfrm flipV="1">
              <a:off x="3830434" y="4471858"/>
              <a:ext cx="811892" cy="44780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直接箭头连接符 60"/>
            <p:cNvCxnSpPr>
              <a:stCxn id="53" idx="3"/>
              <a:endCxn id="58" idx="1"/>
            </p:cNvCxnSpPr>
            <p:nvPr/>
          </p:nvCxnSpPr>
          <p:spPr>
            <a:xfrm flipV="1">
              <a:off x="3830434" y="4919659"/>
              <a:ext cx="81189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2" name="直接箭头连接符 61"/>
            <p:cNvCxnSpPr>
              <a:stCxn id="53" idx="3"/>
              <a:endCxn id="59" idx="1"/>
            </p:cNvCxnSpPr>
            <p:nvPr/>
          </p:nvCxnSpPr>
          <p:spPr>
            <a:xfrm>
              <a:off x="3830434" y="4919660"/>
              <a:ext cx="816096" cy="45247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63" name="矩形 62"/>
            <p:cNvSpPr/>
            <p:nvPr/>
          </p:nvSpPr>
          <p:spPr>
            <a:xfrm>
              <a:off x="1178464" y="3339809"/>
              <a:ext cx="5410200" cy="2639273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dirty="0">
                  <a:solidFill>
                    <a:schemeClr val="accent5"/>
                  </a:solidFill>
                </a:rPr>
                <a:t>Node</a:t>
              </a:r>
              <a:endParaRPr lang="zh-CN" alt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6904885" y="2404127"/>
            <a:ext cx="4505645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LocalConfigurator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提供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LocalConfigurator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服务，专门服务那些不愿接入配置中心客户端，但是又想实现本地配置文件动态变更功能的应用系统。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LocalConfigurator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服务已经接入配置中心并且是独立运行的。他可以监控指定节点下的数据变更（如文件变更），并将配置中心的变更数据及时更新到应用系统指定的路径下。应用系统可根据需要定时读取本地配置完成数据变更。</a:t>
            </a:r>
          </a:p>
        </p:txBody>
      </p:sp>
    </p:spTree>
    <p:extLst>
      <p:ext uri="{BB962C8B-B14F-4D97-AF65-F5344CB8AC3E}">
        <p14:creationId xmlns:p14="http://schemas.microsoft.com/office/powerpoint/2010/main" val="497065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下箭头 23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4617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21595" y="752454"/>
            <a:ext cx="1014010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应用场景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21595" y="1504220"/>
            <a:ext cx="10229005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5"/>
                </a:solidFill>
                <a:latin typeface="微软雅黑"/>
                <a:ea typeface="微软雅黑"/>
              </a:rPr>
              <a:t>线性化的原子操作：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通过比较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-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设置操作，实现加锁服务。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5"/>
                </a:solidFill>
                <a:latin typeface="微软雅黑"/>
                <a:ea typeface="微软雅黑"/>
              </a:rPr>
              <a:t>故障检测：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客户端与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ZooKeeper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维持会话，断开后锁资源释放。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5"/>
                </a:solidFill>
                <a:latin typeface="微软雅黑"/>
                <a:ea typeface="微软雅黑"/>
              </a:rPr>
              <a:t>节点任务分配：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主节点选举，作业调度，分区资源分配，负载均衡。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5"/>
                </a:solidFill>
                <a:latin typeface="微软雅黑"/>
                <a:ea typeface="微软雅黑"/>
              </a:rPr>
              <a:t>服务发现：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需要某项服务时，需要连接哪个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IP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地址等。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5"/>
                </a:solidFill>
                <a:latin typeface="微软雅黑"/>
                <a:ea typeface="微软雅黑"/>
              </a:rPr>
              <a:t>成员服务：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确定集群中的有效成员。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5"/>
                </a:solidFill>
                <a:latin typeface="微软雅黑"/>
                <a:ea typeface="微软雅黑"/>
              </a:rPr>
              <a:t>数据发布与订阅：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配置中心。</a:t>
            </a:r>
            <a:endParaRPr lang="en-US" altLang="zh-CN" sz="2000" dirty="0">
              <a:solidFill>
                <a:schemeClr val="accent5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6290231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21595" y="752454"/>
            <a:ext cx="1014010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在工程实践中有哪些应用？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213" y="2272982"/>
            <a:ext cx="2431811" cy="12958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70" y="2210202"/>
            <a:ext cx="2342305" cy="12297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879" y="4423245"/>
            <a:ext cx="3216096" cy="82113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 flipH="1">
            <a:off x="9844057" y="2210202"/>
            <a:ext cx="1384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7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966" y="4549890"/>
            <a:ext cx="2537902" cy="62121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251885" y="3433803"/>
            <a:ext cx="1967474" cy="4181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Common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模块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HA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157370" y="3433802"/>
            <a:ext cx="506189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Broker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，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Topic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，生产者消费者负载均衡，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Offset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存储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739128" y="5258531"/>
            <a:ext cx="308911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RegionServer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，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HMaster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协调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702869" y="5258531"/>
            <a:ext cx="1064096" cy="4181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服务发现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0420712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62784" y="4025900"/>
            <a:ext cx="3319616" cy="25079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45394" y="1582283"/>
            <a:ext cx="107370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ZooKeeper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作为分布式协调服务是一个不错的选择，特别是它实现了可靠的共识机制，且它具备简单易用，高性能，高可靠等优点。但是，部分大型系统到高版本时，为了保持更高的可定制化和针对性的优化，企业会选择自主开发分布式协调模块来代替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ZooKeeper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虽然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ZooKeeper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解决了竞争、共识、协调等问题，但是大部分数据系统更多专注于数据写入、存储、读取上的优化。作为技术人员，应该以扎实的技术储备来面对分布式领域的各种挑战。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26992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692" y="1554692"/>
            <a:ext cx="3748617" cy="3748617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2129038" y="2228672"/>
            <a:ext cx="7933924" cy="2400657"/>
            <a:chOff x="2025445" y="2099646"/>
            <a:chExt cx="7933924" cy="2400657"/>
          </a:xfrm>
        </p:grpSpPr>
        <p:sp>
          <p:nvSpPr>
            <p:cNvPr id="2" name="文本框 1"/>
            <p:cNvSpPr txBox="1"/>
            <p:nvPr/>
          </p:nvSpPr>
          <p:spPr>
            <a:xfrm>
              <a:off x="2025445" y="2099646"/>
              <a:ext cx="1478290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000" dirty="0"/>
                <a:t>Q</a:t>
              </a:r>
              <a:endParaRPr lang="zh-CN" altLang="en-US" sz="15000" dirty="0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8662219" y="2099646"/>
              <a:ext cx="1297150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000" dirty="0"/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61856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45395" y="569514"/>
            <a:ext cx="46325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大纲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870688" y="1317894"/>
            <a:ext cx="3299919" cy="748518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分布式系统的挑战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4870687" y="3047811"/>
            <a:ext cx="3299919" cy="748518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共识机制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4870688" y="4948749"/>
            <a:ext cx="3299919" cy="748518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0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工程实践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962490" y="980676"/>
            <a:ext cx="2031325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单节点系统的问题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多节点系统的问题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约束条件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962490" y="2721752"/>
            <a:ext cx="1569660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2PC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全序关系广播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962490" y="4406742"/>
            <a:ext cx="216758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设计目标和特性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Shell </a:t>
            </a: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模拟主从模式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注册中心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672315" y="3047811"/>
            <a:ext cx="3506396" cy="748518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分布式协调原理与实践</a:t>
            </a:r>
          </a:p>
        </p:txBody>
      </p:sp>
      <p:cxnSp>
        <p:nvCxnSpPr>
          <p:cNvPr id="18" name="曲线连接符 17"/>
          <p:cNvCxnSpPr>
            <a:stCxn id="16" idx="3"/>
            <a:endCxn id="8" idx="1"/>
          </p:cNvCxnSpPr>
          <p:nvPr/>
        </p:nvCxnSpPr>
        <p:spPr>
          <a:xfrm flipV="1">
            <a:off x="4178711" y="1692153"/>
            <a:ext cx="691977" cy="172991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曲线连接符 19"/>
          <p:cNvCxnSpPr>
            <a:stCxn id="16" idx="3"/>
            <a:endCxn id="9" idx="1"/>
          </p:cNvCxnSpPr>
          <p:nvPr/>
        </p:nvCxnSpPr>
        <p:spPr>
          <a:xfrm>
            <a:off x="4178711" y="3422070"/>
            <a:ext cx="691976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曲线连接符 21"/>
          <p:cNvCxnSpPr>
            <a:stCxn id="16" idx="3"/>
            <a:endCxn id="10" idx="1"/>
          </p:cNvCxnSpPr>
          <p:nvPr/>
        </p:nvCxnSpPr>
        <p:spPr>
          <a:xfrm>
            <a:off x="4178711" y="3422070"/>
            <a:ext cx="691977" cy="190093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/>
          <p:cNvGrpSpPr/>
          <p:nvPr/>
        </p:nvGrpSpPr>
        <p:grpSpPr>
          <a:xfrm>
            <a:off x="8464708" y="4687742"/>
            <a:ext cx="429889" cy="1270531"/>
            <a:chOff x="8432695" y="1251720"/>
            <a:chExt cx="429889" cy="1270531"/>
          </a:xfrm>
        </p:grpSpPr>
        <p:sp>
          <p:nvSpPr>
            <p:cNvPr id="36" name="矩形 35"/>
            <p:cNvSpPr/>
            <p:nvPr/>
          </p:nvSpPr>
          <p:spPr>
            <a:xfrm>
              <a:off x="8432696" y="1251720"/>
              <a:ext cx="429888" cy="45719"/>
            </a:xfrm>
            <a:prstGeom prst="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8432696" y="2476531"/>
              <a:ext cx="429888" cy="45719"/>
            </a:xfrm>
            <a:prstGeom prst="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 rot="5400000">
              <a:off x="7832989" y="1876826"/>
              <a:ext cx="1245131" cy="45720"/>
            </a:xfrm>
            <a:prstGeom prst="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8" name="矩形 47"/>
          <p:cNvSpPr/>
          <p:nvPr/>
        </p:nvSpPr>
        <p:spPr>
          <a:xfrm>
            <a:off x="8464709" y="1247252"/>
            <a:ext cx="429888" cy="45719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8464709" y="2068940"/>
            <a:ext cx="429888" cy="45719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 rot="5400000">
            <a:off x="8073568" y="1663794"/>
            <a:ext cx="828000" cy="45719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8460997" y="2976979"/>
            <a:ext cx="429888" cy="45719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8460997" y="3798667"/>
            <a:ext cx="429888" cy="45719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 rot="5400000">
            <a:off x="8069856" y="3393521"/>
            <a:ext cx="828000" cy="45719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909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下箭头 23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675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4053</TotalTime>
  <Words>3731</Words>
  <Application>Microsoft Office PowerPoint</Application>
  <PresentationFormat>宽屏</PresentationFormat>
  <Paragraphs>706</Paragraphs>
  <Slides>84</Slides>
  <Notes>67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84</vt:i4>
      </vt:variant>
    </vt:vector>
  </HeadingPairs>
  <TitlesOfParts>
    <vt:vector size="96" baseType="lpstr">
      <vt:lpstr>游ゴシック</vt:lpstr>
      <vt:lpstr>等线</vt:lpstr>
      <vt:lpstr>等线 Light</vt:lpstr>
      <vt:lpstr>华文仿宋</vt:lpstr>
      <vt:lpstr>宋体</vt:lpstr>
      <vt:lpstr>微软雅黑</vt:lpstr>
      <vt:lpstr>Arial</vt:lpstr>
      <vt:lpstr>Calibri</vt:lpstr>
      <vt:lpstr>Calibri Light</vt:lpstr>
      <vt:lpstr>Lobster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卫中 朱</dc:creator>
  <cp:lastModifiedBy>卫中 朱</cp:lastModifiedBy>
  <cp:revision>3443</cp:revision>
  <dcterms:created xsi:type="dcterms:W3CDTF">2019-05-04T05:38:13Z</dcterms:created>
  <dcterms:modified xsi:type="dcterms:W3CDTF">2019-09-16T13:01:54Z</dcterms:modified>
</cp:coreProperties>
</file>